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314" r:id="rId2"/>
    <p:sldId id="267" r:id="rId3"/>
    <p:sldId id="322" r:id="rId4"/>
    <p:sldId id="356" r:id="rId5"/>
    <p:sldId id="367" r:id="rId6"/>
    <p:sldId id="368" r:id="rId7"/>
    <p:sldId id="407" r:id="rId8"/>
    <p:sldId id="408" r:id="rId9"/>
    <p:sldId id="409" r:id="rId10"/>
    <p:sldId id="410" r:id="rId11"/>
    <p:sldId id="411" r:id="rId12"/>
    <p:sldId id="412" r:id="rId13"/>
    <p:sldId id="413" r:id="rId14"/>
    <p:sldId id="414" r:id="rId15"/>
    <p:sldId id="415" r:id="rId16"/>
    <p:sldId id="416" r:id="rId17"/>
    <p:sldId id="417" r:id="rId18"/>
    <p:sldId id="418" r:id="rId19"/>
    <p:sldId id="419" r:id="rId20"/>
    <p:sldId id="420" r:id="rId21"/>
    <p:sldId id="421" r:id="rId22"/>
    <p:sldId id="422" r:id="rId23"/>
    <p:sldId id="423" r:id="rId24"/>
    <p:sldId id="424" r:id="rId25"/>
    <p:sldId id="425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33" r:id="rId34"/>
    <p:sldId id="434" r:id="rId35"/>
    <p:sldId id="435" r:id="rId36"/>
    <p:sldId id="436" r:id="rId37"/>
    <p:sldId id="437" r:id="rId38"/>
    <p:sldId id="438" r:id="rId39"/>
    <p:sldId id="439" r:id="rId40"/>
    <p:sldId id="440" r:id="rId41"/>
    <p:sldId id="441" r:id="rId42"/>
    <p:sldId id="268" r:id="rId43"/>
    <p:sldId id="357" r:id="rId44"/>
    <p:sldId id="359" r:id="rId45"/>
    <p:sldId id="358" r:id="rId46"/>
    <p:sldId id="287" r:id="rId47"/>
    <p:sldId id="269" r:id="rId48"/>
    <p:sldId id="271" r:id="rId49"/>
    <p:sldId id="272" r:id="rId50"/>
    <p:sldId id="288" r:id="rId51"/>
    <p:sldId id="295" r:id="rId52"/>
    <p:sldId id="301" r:id="rId53"/>
    <p:sldId id="291" r:id="rId54"/>
    <p:sldId id="293" r:id="rId55"/>
    <p:sldId id="302" r:id="rId56"/>
    <p:sldId id="318" r:id="rId57"/>
    <p:sldId id="317" r:id="rId58"/>
    <p:sldId id="365" r:id="rId59"/>
    <p:sldId id="304" r:id="rId60"/>
    <p:sldId id="305" r:id="rId61"/>
    <p:sldId id="294" r:id="rId62"/>
    <p:sldId id="299" r:id="rId63"/>
    <p:sldId id="306" r:id="rId64"/>
    <p:sldId id="307" r:id="rId65"/>
    <p:sldId id="279" r:id="rId66"/>
    <p:sldId id="311" r:id="rId67"/>
    <p:sldId id="282" r:id="rId68"/>
    <p:sldId id="308" r:id="rId69"/>
    <p:sldId id="309" r:id="rId7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. Data Lake on AWS" id="{51655886-2805-4A08-96C0-C76B8062056F}">
          <p14:sldIdLst>
            <p14:sldId id="314"/>
            <p14:sldId id="267"/>
            <p14:sldId id="322"/>
            <p14:sldId id="356"/>
            <p14:sldId id="367"/>
            <p14:sldId id="368"/>
          </p14:sldIdLst>
        </p14:section>
        <p14:section name="2. Storage - S3" id="{4255FB92-9A17-4AB7-9E57-035BB7BF39E4}">
          <p14:sldIdLst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</p14:sldIdLst>
        </p14:section>
        <p14:section name="3. Analysis - Athena" id="{EC6C7AD9-6BFA-41B4-9F1A-CB6077390802}">
          <p14:sldIdLst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</p14:sldIdLst>
        </p14:section>
        <p14:section name="4.1 Processing - EMR개요" id="{58D0F0E0-63ED-47D8-9BE9-35C0C4604246}">
          <p14:sldIdLst>
            <p14:sldId id="268"/>
            <p14:sldId id="357"/>
            <p14:sldId id="359"/>
            <p14:sldId id="358"/>
            <p14:sldId id="287"/>
            <p14:sldId id="269"/>
            <p14:sldId id="271"/>
          </p14:sldIdLst>
        </p14:section>
        <p14:section name="4.2 Processing - EMR구성-step1" id="{F8841E6A-9263-4D53-8023-0E7D5CCCB0CF}">
          <p14:sldIdLst>
            <p14:sldId id="272"/>
            <p14:sldId id="288"/>
          </p14:sldIdLst>
        </p14:section>
        <p14:section name="4.3 Processing - EMR구성-step2" id="{436BE028-3D1B-436C-BC6D-FA54BD072DB7}">
          <p14:sldIdLst>
            <p14:sldId id="295"/>
            <p14:sldId id="301"/>
            <p14:sldId id="291"/>
            <p14:sldId id="293"/>
            <p14:sldId id="302"/>
            <p14:sldId id="318"/>
            <p14:sldId id="317"/>
            <p14:sldId id="365"/>
            <p14:sldId id="304"/>
            <p14:sldId id="305"/>
          </p14:sldIdLst>
        </p14:section>
        <p14:section name="4.4 Processing - EMR구성-step3" id="{7F0B6DC4-A0E4-437D-B3DB-A17EA1757334}">
          <p14:sldIdLst>
            <p14:sldId id="294"/>
            <p14:sldId id="299"/>
          </p14:sldIdLst>
        </p14:section>
        <p14:section name="4.5 Processing - EMR구성-step4" id="{9219BBAF-20E2-4A27-A44B-2552E82C0204}">
          <p14:sldIdLst>
            <p14:sldId id="306"/>
            <p14:sldId id="307"/>
            <p14:sldId id="279"/>
          </p14:sldIdLst>
        </p14:section>
        <p14:section name="4.6 Processing - EMR구성-이후" id="{7C66FC77-8F9B-4337-BAF7-51F14CDD54E4}">
          <p14:sldIdLst>
            <p14:sldId id="311"/>
            <p14:sldId id="282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pos="4180" userDrawn="1">
          <p15:clr>
            <a:srgbClr val="A4A3A4"/>
          </p15:clr>
        </p15:guide>
        <p15:guide id="6" pos="3500" userDrawn="1">
          <p15:clr>
            <a:srgbClr val="A4A3A4"/>
          </p15:clr>
        </p15:guide>
        <p15:guide id="7" orient="horz" pos="4088" userDrawn="1">
          <p15:clr>
            <a:srgbClr val="A4A3A4"/>
          </p15:clr>
        </p15:guide>
        <p15:guide id="8" orient="horz" pos="48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1" autoAdjust="0"/>
    <p:restoredTop sz="73212" autoAdjust="0"/>
  </p:normalViewPr>
  <p:slideViewPr>
    <p:cSldViewPr snapToGrid="0" showGuides="1">
      <p:cViewPr varScale="1">
        <p:scale>
          <a:sx n="77" d="100"/>
          <a:sy n="77" d="100"/>
        </p:scale>
        <p:origin x="1800" y="90"/>
      </p:cViewPr>
      <p:guideLst>
        <p:guide orient="horz" pos="2115"/>
        <p:guide pos="3840"/>
        <p:guide pos="325"/>
        <p:guide pos="7355"/>
        <p:guide pos="4180"/>
        <p:guide pos="3500"/>
        <p:guide orient="horz" pos="4088"/>
        <p:guide orient="horz" pos="4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B776E1-D5A7-4586-A4BD-A05D650D79E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67BD3-FAC0-47D4-804F-40F8B2C37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834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009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살펴볼 내용은 </a:t>
            </a:r>
            <a:r>
              <a:rPr lang="en-US" altLang="ko-KR" dirty="0"/>
              <a:t>s3</a:t>
            </a:r>
            <a:r>
              <a:rPr lang="ko-KR" altLang="en-US" dirty="0"/>
              <a:t>가 객체</a:t>
            </a:r>
            <a:r>
              <a:rPr lang="en-US" altLang="ko-KR" dirty="0"/>
              <a:t>(object) storage</a:t>
            </a:r>
            <a:r>
              <a:rPr lang="ko-KR" altLang="en-US" dirty="0"/>
              <a:t> 라는 것입니다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pPr defTabSz="966612">
              <a:defRPr/>
            </a:pPr>
            <a:r>
              <a:rPr lang="ko-KR" altLang="en-US" dirty="0"/>
              <a:t>객체</a:t>
            </a:r>
            <a:r>
              <a:rPr lang="en-US" altLang="ko-KR" dirty="0"/>
              <a:t>(object)</a:t>
            </a:r>
            <a:r>
              <a:rPr lang="ko-KR" altLang="en-US" dirty="0"/>
              <a:t> 스토리지는 폭증하는 대량의 데이터를 저장하고 관리하기 좋은 최신 스토리지 방식으로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S3 </a:t>
            </a:r>
            <a:r>
              <a:rPr lang="ko-KR" altLang="en-US" dirty="0"/>
              <a:t>같은 경우 데이터를 버킷 내 객체</a:t>
            </a:r>
            <a:r>
              <a:rPr lang="en-US" altLang="ko-KR" dirty="0"/>
              <a:t>(object) </a:t>
            </a:r>
            <a:r>
              <a:rPr lang="ko-KR" altLang="en-US" dirty="0"/>
              <a:t>라는 개별 데이터 단위로 데이터를 저장합니다</a:t>
            </a:r>
            <a:r>
              <a:rPr lang="en-US" altLang="ko-KR" dirty="0"/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A31737-2874-67CD-3914-F558EAFA0A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3128-E3D4-44E8-8FBD-ACBEC85E777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836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</a:t>
            </a:r>
            <a:r>
              <a:rPr lang="en-US" altLang="ko-KR" dirty="0"/>
              <a:t>(object) </a:t>
            </a:r>
            <a:r>
              <a:rPr lang="ko-KR" altLang="en-US" dirty="0"/>
              <a:t>스토리지의 이해를 돕기 위해 블록 스토리지와 비교하여 설명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객체</a:t>
            </a:r>
            <a:r>
              <a:rPr lang="en-US" altLang="ko-KR" dirty="0"/>
              <a:t>(object) storage</a:t>
            </a:r>
            <a:r>
              <a:rPr lang="ko-KR" altLang="en-US" dirty="0"/>
              <a:t>와 </a:t>
            </a:r>
            <a:r>
              <a:rPr lang="en-US" altLang="ko-KR" dirty="0"/>
              <a:t>Block</a:t>
            </a:r>
            <a:r>
              <a:rPr lang="ko-KR" altLang="en-US" dirty="0"/>
              <a:t> </a:t>
            </a:r>
            <a:r>
              <a:rPr lang="en-US" altLang="ko-KR" dirty="0"/>
              <a:t>storage </a:t>
            </a:r>
            <a:r>
              <a:rPr lang="ko-KR" altLang="en-US" dirty="0"/>
              <a:t>의 큰 차이점은 </a:t>
            </a:r>
            <a:r>
              <a:rPr lang="en-US" altLang="ko-KR" dirty="0"/>
              <a:t>“computing </a:t>
            </a:r>
            <a:r>
              <a:rPr lang="ko-KR" altLang="en-US" dirty="0"/>
              <a:t>과의 분리</a:t>
            </a:r>
            <a:r>
              <a:rPr lang="en-US" altLang="ko-KR" dirty="0"/>
              <a:t>“ </a:t>
            </a:r>
            <a:r>
              <a:rPr lang="ko-KR" altLang="en-US" dirty="0"/>
              <a:t>유무로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객체 스토리지는 </a:t>
            </a:r>
            <a:r>
              <a:rPr lang="en-US" altLang="ko-KR" dirty="0"/>
              <a:t>storage</a:t>
            </a:r>
            <a:r>
              <a:rPr lang="ko-KR" altLang="en-US" dirty="0"/>
              <a:t> 와 </a:t>
            </a:r>
            <a:r>
              <a:rPr lang="en-US" altLang="ko-KR" dirty="0"/>
              <a:t>computing</a:t>
            </a:r>
            <a:r>
              <a:rPr lang="ko-KR" altLang="en-US" dirty="0"/>
              <a:t> 이 분리된 구조이며 블록 스토리지는 </a:t>
            </a:r>
            <a:r>
              <a:rPr lang="en-US" altLang="ko-KR" dirty="0"/>
              <a:t>storage</a:t>
            </a:r>
            <a:r>
              <a:rPr lang="ko-KR" altLang="en-US" dirty="0"/>
              <a:t> 가 </a:t>
            </a:r>
            <a:r>
              <a:rPr lang="en-US" altLang="ko-KR" dirty="0"/>
              <a:t>computing</a:t>
            </a:r>
            <a:r>
              <a:rPr lang="ko-KR" altLang="en-US" dirty="0"/>
              <a:t>에 종속된 구조입니다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구조적인 차이점으로 각 스토리지의 장</a:t>
            </a:r>
            <a:r>
              <a:rPr lang="en-US" altLang="ko-KR" dirty="0"/>
              <a:t>.</a:t>
            </a:r>
            <a:r>
              <a:rPr lang="ko-KR" altLang="en-US" dirty="0"/>
              <a:t>단점이 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객체 스토리지의 경우 </a:t>
            </a:r>
            <a:r>
              <a:rPr lang="en-US" altLang="ko-KR" dirty="0"/>
              <a:t>storage </a:t>
            </a:r>
            <a:r>
              <a:rPr lang="ko-KR" altLang="en-US" dirty="0"/>
              <a:t>와</a:t>
            </a:r>
            <a:r>
              <a:rPr lang="en-US" altLang="ko-KR" dirty="0"/>
              <a:t> computing</a:t>
            </a:r>
            <a:r>
              <a:rPr lang="ko-KR" altLang="en-US" dirty="0"/>
              <a:t>이 분리가 되어</a:t>
            </a:r>
            <a:r>
              <a:rPr lang="en-US" altLang="ko-KR" dirty="0"/>
              <a:t>,</a:t>
            </a:r>
            <a:r>
              <a:rPr lang="ko-KR" altLang="en-US" dirty="0"/>
              <a:t> 저장 공간을 증설하고 싶을 때</a:t>
            </a:r>
            <a:r>
              <a:rPr lang="en-US" altLang="ko-KR" dirty="0"/>
              <a:t> storage</a:t>
            </a:r>
            <a:r>
              <a:rPr lang="ko-KR" altLang="en-US" dirty="0"/>
              <a:t>만 늘리면 되어서 가격이 저렴하고 확장성이 좋다는 장점이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반면</a:t>
            </a:r>
            <a:r>
              <a:rPr lang="en-US" altLang="ko-KR" dirty="0"/>
              <a:t>, </a:t>
            </a:r>
            <a:r>
              <a:rPr lang="ko-KR" altLang="en-US" dirty="0"/>
              <a:t>블록 스토리지의 경우 </a:t>
            </a:r>
            <a:r>
              <a:rPr lang="en-US" altLang="ko-KR" dirty="0"/>
              <a:t>storage </a:t>
            </a:r>
            <a:r>
              <a:rPr lang="ko-KR" altLang="en-US" dirty="0"/>
              <a:t>가 </a:t>
            </a:r>
            <a:r>
              <a:rPr lang="en-US" altLang="ko-KR" dirty="0"/>
              <a:t>computing</a:t>
            </a:r>
            <a:r>
              <a:rPr lang="ko-KR" altLang="en-US" dirty="0"/>
              <a:t>에 종속된 구조로</a:t>
            </a:r>
            <a:r>
              <a:rPr lang="en-US" altLang="ko-KR" dirty="0"/>
              <a:t>, </a:t>
            </a:r>
            <a:r>
              <a:rPr lang="ko-KR" altLang="en-US" dirty="0"/>
              <a:t>저장 공간을 증설하고 싶을 때 </a:t>
            </a:r>
            <a:r>
              <a:rPr lang="en-US" altLang="ko-KR" dirty="0"/>
              <a:t>storage</a:t>
            </a:r>
            <a:r>
              <a:rPr lang="ko-KR" altLang="en-US" dirty="0"/>
              <a:t>와 </a:t>
            </a:r>
            <a:r>
              <a:rPr lang="en-US" altLang="ko-KR" dirty="0"/>
              <a:t>computing </a:t>
            </a:r>
            <a:r>
              <a:rPr lang="ko-KR" altLang="en-US" dirty="0"/>
              <a:t>장치를 함께 늘려야 하기 때문에 많은 비용이 들고</a:t>
            </a:r>
            <a:r>
              <a:rPr lang="en-US" altLang="ko-KR" dirty="0"/>
              <a:t>, </a:t>
            </a:r>
            <a:r>
              <a:rPr lang="ko-KR" altLang="en-US" dirty="0"/>
              <a:t>확장성이 나쁘다는 단점이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두 스토리지는 저장방식에서도 차이점을 보이는데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객체 스토리지는 객체</a:t>
            </a:r>
            <a:r>
              <a:rPr lang="en-US" altLang="ko-KR" dirty="0"/>
              <a:t>(object) </a:t>
            </a:r>
            <a:r>
              <a:rPr lang="ko-KR" altLang="en-US" dirty="0"/>
              <a:t>단위로 데이터를 저장하며</a:t>
            </a:r>
            <a:r>
              <a:rPr lang="en-US" altLang="ko-KR" dirty="0"/>
              <a:t> </a:t>
            </a:r>
            <a:r>
              <a:rPr lang="ko-KR" altLang="en-US" dirty="0"/>
              <a:t>블록 스토리지는 데이터를 블록 단위로 쪼개서 저장합니다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저장방식으로</a:t>
            </a:r>
            <a:r>
              <a:rPr lang="en-US" altLang="ko-KR" dirty="0"/>
              <a:t> </a:t>
            </a:r>
            <a:r>
              <a:rPr lang="ko-KR" altLang="en-US" dirty="0"/>
              <a:t>인해</a:t>
            </a:r>
            <a:r>
              <a:rPr lang="en-US" altLang="ko-KR" dirty="0"/>
              <a:t>, </a:t>
            </a:r>
            <a:r>
              <a:rPr lang="ko-KR" altLang="en-US" dirty="0"/>
              <a:t>객체 스토리지는 </a:t>
            </a:r>
            <a:r>
              <a:rPr lang="en-US" altLang="ko-KR" dirty="0"/>
              <a:t>object</a:t>
            </a:r>
            <a:r>
              <a:rPr lang="ko-KR" altLang="en-US" dirty="0"/>
              <a:t>가 하나의 파일 단위여서</a:t>
            </a:r>
            <a:r>
              <a:rPr lang="en-US" altLang="ko-KR" dirty="0"/>
              <a:t> </a:t>
            </a:r>
            <a:r>
              <a:rPr lang="ko-KR" altLang="en-US" dirty="0"/>
              <a:t>파일의 일부분을 수정할 수 가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반면에 블록 스토리지는 파일을 블록 단위로 나눠서 저장하여 파일의 일부분을 수정이 가능하다는 장점이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두 스토리지의 </a:t>
            </a:r>
            <a:r>
              <a:rPr lang="en-US" altLang="ko-KR" dirty="0" err="1"/>
              <a:t>aws</a:t>
            </a:r>
            <a:r>
              <a:rPr lang="en-US" altLang="ko-KR" dirty="0"/>
              <a:t> service </a:t>
            </a:r>
            <a:r>
              <a:rPr lang="ko-KR" altLang="en-US" dirty="0"/>
              <a:t>의 대표적인 예로는 </a:t>
            </a:r>
            <a:r>
              <a:rPr lang="en-US" altLang="ko-KR" dirty="0"/>
              <a:t>object storage</a:t>
            </a:r>
            <a:r>
              <a:rPr lang="ko-KR" altLang="en-US" dirty="0"/>
              <a:t> 의 경우 </a:t>
            </a:r>
            <a:r>
              <a:rPr lang="en-US" altLang="ko-KR" dirty="0"/>
              <a:t>amazon s3 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있으며</a:t>
            </a:r>
            <a:r>
              <a:rPr lang="en-US" altLang="ko-KR" dirty="0"/>
              <a:t>, block storage</a:t>
            </a:r>
            <a:r>
              <a:rPr lang="ko-KR" altLang="en-US" dirty="0"/>
              <a:t>의 경우 </a:t>
            </a:r>
            <a:r>
              <a:rPr lang="en-US" altLang="ko-KR" dirty="0"/>
              <a:t>amazon </a:t>
            </a:r>
            <a:r>
              <a:rPr lang="en-US" altLang="ko-KR" dirty="0" err="1"/>
              <a:t>ebs</a:t>
            </a:r>
            <a:r>
              <a:rPr lang="en-US" altLang="ko-KR" dirty="0"/>
              <a:t> </a:t>
            </a:r>
            <a:r>
              <a:rPr lang="ko-KR" altLang="en-US" dirty="0"/>
              <a:t>가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590851-982C-5124-62C5-476D752529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3128-E3D4-44E8-8FBD-ACBEC85E7775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083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살펴볼 특징은 </a:t>
            </a:r>
            <a:r>
              <a:rPr lang="en-US" altLang="ko-KR" dirty="0"/>
              <a:t>s3</a:t>
            </a:r>
            <a:r>
              <a:rPr lang="ko-KR" altLang="en-US" dirty="0"/>
              <a:t>의 높은 내구성과 가용성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S3</a:t>
            </a:r>
            <a:r>
              <a:rPr lang="ko-KR" altLang="en-US" dirty="0"/>
              <a:t>는 높은 내구성과 가용성을 제공하는데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여기서 내구성이란 데이터가 유실되지 않는 것을 의미하며</a:t>
            </a:r>
            <a:r>
              <a:rPr lang="en-US" altLang="ko-KR" dirty="0"/>
              <a:t>, </a:t>
            </a:r>
            <a:r>
              <a:rPr lang="ko-KR" altLang="en-US" dirty="0"/>
              <a:t>가용성은 저장된 데이터를 정상적으로 사용할 수 있는 것을 의미합니다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AWS s3</a:t>
            </a:r>
            <a:r>
              <a:rPr lang="ko-KR" altLang="en-US" dirty="0"/>
              <a:t>에서는 </a:t>
            </a:r>
            <a:r>
              <a:rPr lang="en-US" altLang="ko-KR" dirty="0"/>
              <a:t>99.999999999% (eleven nine)</a:t>
            </a:r>
            <a:r>
              <a:rPr lang="ko-KR" altLang="en-US" dirty="0"/>
              <a:t>이라고 칭하는 높은 내구성과 </a:t>
            </a:r>
            <a:r>
              <a:rPr lang="en-US" altLang="ko-KR" dirty="0"/>
              <a:t>99.99%</a:t>
            </a:r>
            <a:r>
              <a:rPr lang="ko-KR" altLang="en-US" dirty="0"/>
              <a:t>의 가용성 보장하도록 설계가 되어있습니다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설계로 데이터 유실 가능성이 매우 낮고</a:t>
            </a:r>
            <a:r>
              <a:rPr lang="en-US" altLang="ko-KR" dirty="0"/>
              <a:t>, </a:t>
            </a:r>
            <a:r>
              <a:rPr lang="ko-KR" altLang="en-US" dirty="0"/>
              <a:t>저장된 데이터의 사용시간이 긴 장점이 있습니다</a:t>
            </a:r>
            <a:endParaRPr lang="en-US" altLang="ko-KR" dirty="0"/>
          </a:p>
          <a:p>
            <a:r>
              <a:rPr lang="en-US" altLang="ko-KR" dirty="0"/>
              <a:t>S3</a:t>
            </a:r>
            <a:r>
              <a:rPr lang="ko-KR" altLang="en-US" dirty="0"/>
              <a:t>가 이러한 높은 내구성과 가용성을 제공할 수 있었던 이유는 </a:t>
            </a:r>
            <a:r>
              <a:rPr lang="en-US" altLang="ko-KR" dirty="0"/>
              <a:t>3 copy</a:t>
            </a:r>
            <a:r>
              <a:rPr lang="ko-KR" altLang="en-US" dirty="0"/>
              <a:t>라는 방법 때문인데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copy</a:t>
            </a:r>
            <a:r>
              <a:rPr lang="ko-KR" altLang="en-US" dirty="0"/>
              <a:t>란</a:t>
            </a:r>
            <a:r>
              <a:rPr lang="en-US" altLang="ko-KR" dirty="0"/>
              <a:t>, </a:t>
            </a:r>
            <a:r>
              <a:rPr lang="ko-KR" altLang="en-US" dirty="0"/>
              <a:t>버킷에 데이터를 저장하면 자동으로 최소 </a:t>
            </a:r>
            <a:r>
              <a:rPr lang="en-US" altLang="ko-KR" dirty="0"/>
              <a:t>3</a:t>
            </a:r>
            <a:r>
              <a:rPr lang="ko-KR" altLang="en-US" dirty="0"/>
              <a:t>개의 물리적으로 분리된</a:t>
            </a:r>
            <a:r>
              <a:rPr lang="en-US" altLang="ko-KR" dirty="0"/>
              <a:t> </a:t>
            </a:r>
            <a:r>
              <a:rPr lang="ko-KR" altLang="en-US" dirty="0"/>
              <a:t>가용영역에 객체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를 저장하는 방식을 </a:t>
            </a:r>
            <a:r>
              <a:rPr lang="en-US" altLang="ko-KR" dirty="0"/>
              <a:t>3 Copy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2701EE-7C0B-C451-9BCD-4D346427D8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3128-E3D4-44E8-8FBD-ACBEC85E777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354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살펴볼 </a:t>
            </a:r>
            <a:r>
              <a:rPr lang="en-US" altLang="ko-KR" dirty="0"/>
              <a:t>s3</a:t>
            </a:r>
            <a:r>
              <a:rPr lang="ko-KR" altLang="en-US" dirty="0"/>
              <a:t>의 특징은 강력한 읽기 일관성을 제공한다는 점입니다</a:t>
            </a:r>
            <a:r>
              <a:rPr lang="en-US" altLang="ko-KR" dirty="0"/>
              <a:t>.</a:t>
            </a:r>
          </a:p>
          <a:p>
            <a:pPr defTabSz="966612">
              <a:defRPr/>
            </a:pPr>
            <a:r>
              <a:rPr lang="en-US" altLang="ko-KR" dirty="0"/>
              <a:t>S3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년 전까지는 </a:t>
            </a:r>
            <a:r>
              <a:rPr lang="en-US" altLang="ko-KR" dirty="0"/>
              <a:t>Eventual consistency</a:t>
            </a:r>
            <a:r>
              <a:rPr lang="ko-KR" altLang="en-US" dirty="0"/>
              <a:t>라는 최종 일관성 모델로 제공 했는데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Eventual</a:t>
            </a:r>
            <a:r>
              <a:rPr lang="ko-KR" altLang="en-US" dirty="0"/>
              <a:t> </a:t>
            </a:r>
            <a:r>
              <a:rPr lang="en-US" altLang="ko-KR" dirty="0"/>
              <a:t>consistency</a:t>
            </a:r>
            <a:r>
              <a:rPr lang="ko-KR" altLang="en-US" dirty="0"/>
              <a:t>의 동작을 설명 드리면</a:t>
            </a:r>
            <a:r>
              <a:rPr lang="en-US" altLang="ko-KR" dirty="0"/>
              <a:t>, (</a:t>
            </a:r>
            <a:r>
              <a:rPr lang="ko-KR" altLang="en-US" dirty="0"/>
              <a:t>동작 설명</a:t>
            </a:r>
            <a:r>
              <a:rPr lang="en-US" altLang="ko-KR" dirty="0"/>
              <a:t>)</a:t>
            </a:r>
          </a:p>
          <a:p>
            <a:pPr defTabSz="966612">
              <a:defRPr/>
            </a:pPr>
            <a:r>
              <a:rPr lang="ko-KR" altLang="en-US" dirty="0"/>
              <a:t>이러한 현상이 일어나는 데에는 앞서 설명 드린 </a:t>
            </a:r>
            <a:r>
              <a:rPr lang="en-US" altLang="ko-KR" dirty="0"/>
              <a:t>S3</a:t>
            </a:r>
            <a:r>
              <a:rPr lang="ko-KR" altLang="en-US" dirty="0"/>
              <a:t>의 </a:t>
            </a:r>
            <a:r>
              <a:rPr lang="en-US" altLang="ko-KR" dirty="0"/>
              <a:t>3 copy </a:t>
            </a:r>
            <a:r>
              <a:rPr lang="ko-KR" altLang="en-US" dirty="0"/>
              <a:t>방식으로 인해 데이터의 변경된 사항이 완전히 전파될 때까지는 </a:t>
            </a:r>
            <a:r>
              <a:rPr lang="en-US" altLang="ko-KR" dirty="0"/>
              <a:t>s3</a:t>
            </a:r>
            <a:r>
              <a:rPr lang="ko-KR" altLang="en-US" dirty="0"/>
              <a:t>가 변경 이전의 데이터를 반환하는</a:t>
            </a:r>
            <a:endParaRPr lang="en-US" altLang="ko-KR" dirty="0"/>
          </a:p>
          <a:p>
            <a:pPr defTabSz="966612">
              <a:defRPr/>
            </a:pPr>
            <a:r>
              <a:rPr lang="ko-KR" altLang="en-US" dirty="0"/>
              <a:t>최신 버전의 객체에 대한 읽기 정확도가 떨어졌습니다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이제는 강력한 읽기 일관성을 제공하면서 데이터를 변경한 직후 바로 읽기 요청을 해도 직전 변경한 데이터로 정확하게 리턴 하는 것이 가능 해졌습니다</a:t>
            </a:r>
            <a:r>
              <a:rPr lang="en-US" altLang="ko-KR" dirty="0"/>
              <a:t>.  </a:t>
            </a:r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99A90C-EBC8-0824-89D8-19CC674023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3128-E3D4-44E8-8FBD-ACBEC85E777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023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S3</a:t>
            </a:r>
            <a:r>
              <a:rPr lang="ko-KR" altLang="en-US" dirty="0"/>
              <a:t>의 파일 변경 방식에 대해 알아보겠습니다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먼저 객체명에</a:t>
            </a:r>
            <a:r>
              <a:rPr lang="en-US" altLang="ko-KR" dirty="0"/>
              <a:t> </a:t>
            </a:r>
            <a:r>
              <a:rPr lang="ko-KR" altLang="en-US" dirty="0"/>
              <a:t>대한 변경 작업 즉</a:t>
            </a:r>
            <a:r>
              <a:rPr lang="en-US" altLang="ko-KR" dirty="0"/>
              <a:t>, </a:t>
            </a:r>
            <a:r>
              <a:rPr lang="ko-KR" altLang="en-US" dirty="0"/>
              <a:t>파일명을 바꾸려고 할 때는  </a:t>
            </a:r>
            <a:endParaRPr lang="en-US" altLang="ko-KR" dirty="0"/>
          </a:p>
          <a:p>
            <a:r>
              <a:rPr lang="en-US" altLang="ko-KR" dirty="0"/>
              <a:t>S3 </a:t>
            </a:r>
            <a:r>
              <a:rPr lang="ko-KR" altLang="en-US" dirty="0"/>
              <a:t>콘솔에서 사용자의 편의를 위해 </a:t>
            </a:r>
            <a:r>
              <a:rPr lang="en-US" altLang="ko-KR" dirty="0"/>
              <a:t>Rename object </a:t>
            </a:r>
            <a:r>
              <a:rPr lang="ko-KR" altLang="en-US" dirty="0"/>
              <a:t>라는 기능이 구현 되어있는데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그림에서 </a:t>
            </a:r>
            <a:r>
              <a:rPr lang="ko-KR" altLang="en-US" dirty="0" err="1"/>
              <a:t>보시다시피</a:t>
            </a:r>
            <a:r>
              <a:rPr lang="en-US" altLang="ko-KR" dirty="0"/>
              <a:t>, (</a:t>
            </a:r>
            <a:r>
              <a:rPr lang="ko-KR" altLang="en-US" dirty="0"/>
              <a:t>그림설명</a:t>
            </a:r>
            <a:r>
              <a:rPr lang="en-US" altLang="ko-KR" dirty="0"/>
              <a:t>)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하지만</a:t>
            </a:r>
            <a:r>
              <a:rPr lang="en-US" altLang="ko-KR" dirty="0"/>
              <a:t>, Rename object </a:t>
            </a:r>
            <a:r>
              <a:rPr lang="ko-KR" altLang="en-US" dirty="0"/>
              <a:t>페이지에서 </a:t>
            </a:r>
            <a:r>
              <a:rPr lang="en-US" altLang="ko-KR" dirty="0"/>
              <a:t>Warning </a:t>
            </a:r>
            <a:r>
              <a:rPr lang="ko-KR" altLang="en-US" dirty="0"/>
              <a:t>문구를 보시면 </a:t>
            </a:r>
            <a:endParaRPr lang="en-US" altLang="ko-KR" dirty="0"/>
          </a:p>
          <a:p>
            <a:r>
              <a:rPr lang="ko-KR" altLang="en-US" dirty="0"/>
              <a:t>내부적으로는 기존 객체의 복사본을 명칭을 바꿔서 생성하고 기존 객체는 </a:t>
            </a:r>
            <a:r>
              <a:rPr lang="ko-KR" altLang="en-US" dirty="0" err="1"/>
              <a:t>삭제한다라고</a:t>
            </a:r>
            <a:r>
              <a:rPr lang="ko-KR" altLang="en-US" dirty="0"/>
              <a:t> 되어있습니다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이것은 </a:t>
            </a:r>
            <a:r>
              <a:rPr lang="en-US" altLang="ko-KR" dirty="0"/>
              <a:t>S3 </a:t>
            </a:r>
            <a:r>
              <a:rPr lang="ko-KR" altLang="en-US" dirty="0"/>
              <a:t>내부에서 객체에 대한 변경 기능이 없어서</a:t>
            </a:r>
            <a:r>
              <a:rPr lang="en-US" altLang="ko-KR" dirty="0"/>
              <a:t>, </a:t>
            </a:r>
            <a:r>
              <a:rPr lang="ko-KR" altLang="en-US" dirty="0"/>
              <a:t>따로 변경작업을 할 때에는 새로운 객체로 생성하고 기존객체를 삭제하는 방식으로 객체를 변경합니다</a:t>
            </a:r>
            <a:r>
              <a:rPr lang="en-US" altLang="ko-KR" dirty="0"/>
              <a:t>.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72E58D-D0E6-2053-9C90-4DC765C73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3128-E3D4-44E8-8FBD-ACBEC85E777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105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</a:t>
            </a:r>
            <a:r>
              <a:rPr lang="en-US" altLang="ko-KR" dirty="0"/>
              <a:t>, </a:t>
            </a:r>
            <a:r>
              <a:rPr lang="ko-KR" altLang="en-US" dirty="0"/>
              <a:t>만약 객체</a:t>
            </a:r>
            <a:r>
              <a:rPr lang="en-US" altLang="ko-KR" dirty="0"/>
              <a:t> </a:t>
            </a:r>
            <a:r>
              <a:rPr lang="ko-KR" altLang="en-US" dirty="0"/>
              <a:t>파일 내부 내용을 수정할 때는 어떻게 동작하는지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앞서 설명 </a:t>
            </a:r>
            <a:r>
              <a:rPr lang="ko-KR" altLang="en-US" dirty="0" err="1"/>
              <a:t>드렸다시피</a:t>
            </a:r>
            <a:r>
              <a:rPr lang="ko-KR" altLang="en-US" dirty="0"/>
              <a:t> </a:t>
            </a:r>
            <a:r>
              <a:rPr lang="en-US" altLang="ko-KR" dirty="0"/>
              <a:t>s3</a:t>
            </a:r>
            <a:r>
              <a:rPr lang="ko-KR" altLang="en-US" dirty="0"/>
              <a:t>는 객체 변경기능이 없어서 </a:t>
            </a:r>
            <a:endParaRPr lang="en-US" altLang="ko-KR" dirty="0"/>
          </a:p>
          <a:p>
            <a:r>
              <a:rPr lang="ko-KR" altLang="en-US" dirty="0"/>
              <a:t>만약 파일의 내용 변경하고자 할 때는 따로 다른 </a:t>
            </a:r>
            <a:r>
              <a:rPr lang="en-US" altLang="ko-KR" dirty="0"/>
              <a:t>computing </a:t>
            </a:r>
            <a:r>
              <a:rPr lang="ko-KR" altLang="en-US" dirty="0"/>
              <a:t>인스턴스에 해당 파일을 복사해서 수정 후 다시 </a:t>
            </a:r>
            <a:r>
              <a:rPr lang="en-US" altLang="ko-KR" dirty="0"/>
              <a:t>s3</a:t>
            </a:r>
            <a:r>
              <a:rPr lang="ko-KR" altLang="en-US" dirty="0"/>
              <a:t>에 업로드하는 방식으로 변경 작업을 </a:t>
            </a:r>
            <a:r>
              <a:rPr lang="ko-KR" altLang="en-US" dirty="0" err="1"/>
              <a:t>해야합니다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S3</a:t>
            </a:r>
            <a:r>
              <a:rPr lang="ko-KR" altLang="en-US" dirty="0"/>
              <a:t>에 </a:t>
            </a:r>
            <a:r>
              <a:rPr lang="en-US" altLang="ko-KR" dirty="0"/>
              <a:t>1 2 3 </a:t>
            </a:r>
            <a:r>
              <a:rPr lang="ko-KR" altLang="en-US" dirty="0"/>
              <a:t>이라는 숫자가 적힌 </a:t>
            </a:r>
            <a:r>
              <a:rPr lang="en-US" altLang="ko-KR" dirty="0"/>
              <a:t>number.txt </a:t>
            </a:r>
            <a:r>
              <a:rPr lang="ko-KR" altLang="en-US" dirty="0"/>
              <a:t>파일이 있고</a:t>
            </a:r>
            <a:r>
              <a:rPr lang="en-US" altLang="ko-KR" dirty="0"/>
              <a:t>, </a:t>
            </a:r>
            <a:r>
              <a:rPr lang="ko-KR" altLang="en-US" dirty="0"/>
              <a:t>이 파일에 </a:t>
            </a:r>
            <a:r>
              <a:rPr lang="en-US" altLang="ko-KR" dirty="0"/>
              <a:t>4 5 6 </a:t>
            </a:r>
            <a:r>
              <a:rPr lang="ko-KR" altLang="en-US" dirty="0"/>
              <a:t>이라는 숫자를 추가하고 싶을 때는 </a:t>
            </a:r>
            <a:r>
              <a:rPr lang="en-US" altLang="ko-KR" dirty="0"/>
              <a:t> </a:t>
            </a:r>
          </a:p>
          <a:p>
            <a:br>
              <a:rPr lang="en-US" altLang="ko-KR" dirty="0"/>
            </a:br>
            <a:r>
              <a:rPr lang="ko-KR" altLang="en-US" dirty="0"/>
              <a:t>먼저 </a:t>
            </a:r>
            <a:r>
              <a:rPr lang="en-US" altLang="ko-KR" dirty="0"/>
              <a:t>computing </a:t>
            </a:r>
            <a:r>
              <a:rPr lang="ko-KR" altLang="en-US" dirty="0"/>
              <a:t>인스턴스에 해당 </a:t>
            </a:r>
            <a:r>
              <a:rPr lang="en-US" altLang="ko-KR" dirty="0"/>
              <a:t>number.txt </a:t>
            </a:r>
            <a:r>
              <a:rPr lang="ko-KR" altLang="en-US" dirty="0"/>
              <a:t>파일을 다운로드 받고 파일을 </a:t>
            </a:r>
            <a:r>
              <a:rPr lang="en-US" altLang="ko-KR" dirty="0"/>
              <a:t>4 5 6 </a:t>
            </a:r>
            <a:r>
              <a:rPr lang="ko-KR" altLang="en-US" dirty="0"/>
              <a:t>숫자를 추가해 수정작업 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S3</a:t>
            </a:r>
            <a:r>
              <a:rPr lang="ko-KR" altLang="en-US" dirty="0"/>
              <a:t>에 다시 수정한 파일을 업로드를 하면 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때 기존의 객체는 삭제가 되고 새로 업로드한 파일로 객체가 변경됩니다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과정을 보시면 아시겠지만</a:t>
            </a:r>
            <a:r>
              <a:rPr lang="en-US" altLang="ko-KR" dirty="0"/>
              <a:t>, S3 </a:t>
            </a:r>
            <a:r>
              <a:rPr lang="ko-KR" altLang="en-US" dirty="0"/>
              <a:t>에서는 객체 파일을 바로 열어서 </a:t>
            </a:r>
            <a:r>
              <a:rPr lang="en-US" altLang="ko-KR" dirty="0"/>
              <a:t>edit </a:t>
            </a:r>
            <a:r>
              <a:rPr lang="ko-KR" altLang="en-US" dirty="0"/>
              <a:t>작업이 불가합니다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24A08C-1690-3414-35AB-62151172D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3128-E3D4-44E8-8FBD-ACBEC85E777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968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S3</a:t>
            </a:r>
            <a:r>
              <a:rPr lang="ko-KR" altLang="en-US" dirty="0"/>
              <a:t>에는 휴지통 기능이 없다는 점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S3 </a:t>
            </a:r>
            <a:r>
              <a:rPr lang="ko-KR" altLang="en-US" dirty="0"/>
              <a:t>내부에는 휴지통 이 없어서 삭제된 객체에 대해서는 복구가 불가능합니다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만약 객체를 삭제하면 영원히 삭제가 되어서 삭제작업을 할 때는 주의가 필요합니다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A4DD39-9407-B750-0DBC-A3B3851560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3128-E3D4-44E8-8FBD-ACBEC85E777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508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살펴볼 </a:t>
            </a:r>
            <a:r>
              <a:rPr lang="en-US" altLang="ko-KR" dirty="0"/>
              <a:t>s3</a:t>
            </a:r>
            <a:r>
              <a:rPr lang="ko-KR" altLang="en-US" dirty="0"/>
              <a:t>의 특징은 비용 효율화를 위한 특징으로</a:t>
            </a:r>
            <a:r>
              <a:rPr lang="en-US" altLang="ko-KR" dirty="0"/>
              <a:t>, storge </a:t>
            </a:r>
            <a:r>
              <a:rPr lang="ko-KR" altLang="en-US" dirty="0"/>
              <a:t>클래스에 대해 살펴보겠습니다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S3</a:t>
            </a:r>
            <a:r>
              <a:rPr lang="ko-KR" altLang="en-US" dirty="0"/>
              <a:t>의 경우 데이터의 접근 빈도와 복원력 및 비용의 요구사항에 따라 선택할 수 있는 다양한 </a:t>
            </a:r>
            <a:r>
              <a:rPr lang="en-US" altLang="ko-KR" dirty="0"/>
              <a:t>storage class</a:t>
            </a:r>
            <a:r>
              <a:rPr lang="ko-KR" altLang="en-US" dirty="0"/>
              <a:t> 가 존재합니다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데이터에 접근하는 빈도에 따라 왼쪽부터 </a:t>
            </a:r>
            <a:r>
              <a:rPr lang="en-US" altLang="ko-KR" dirty="0"/>
              <a:t>standard intelligent-tiering IA Glacier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크게 </a:t>
            </a:r>
            <a:r>
              <a:rPr lang="en-US" altLang="ko-KR" dirty="0"/>
              <a:t>4</a:t>
            </a:r>
            <a:r>
              <a:rPr lang="ko-KR" altLang="en-US" dirty="0"/>
              <a:t>가지의 </a:t>
            </a:r>
            <a:r>
              <a:rPr lang="en-US" altLang="ko-KR" dirty="0"/>
              <a:t>storage class</a:t>
            </a:r>
            <a:r>
              <a:rPr lang="ko-KR" altLang="en-US" dirty="0"/>
              <a:t> 가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자주 접근하는 </a:t>
            </a:r>
            <a:r>
              <a:rPr lang="en-US" altLang="ko-KR" dirty="0"/>
              <a:t>standard</a:t>
            </a:r>
            <a:r>
              <a:rPr lang="ko-KR" altLang="en-US" dirty="0"/>
              <a:t>의 경우 데이터 보관 비용은 비싼 대신 데이터 읽기 비용은 싸며</a:t>
            </a:r>
            <a:endParaRPr lang="en-US" altLang="ko-KR" dirty="0"/>
          </a:p>
          <a:p>
            <a:r>
              <a:rPr lang="ko-KR" altLang="en-US" dirty="0"/>
              <a:t>자주 접근하지 않는 </a:t>
            </a:r>
            <a:r>
              <a:rPr lang="en-US" altLang="ko-KR" dirty="0"/>
              <a:t>Glacier</a:t>
            </a:r>
            <a:r>
              <a:rPr lang="ko-KR" altLang="en-US" dirty="0"/>
              <a:t>의 경우 데이터 보관 비용은 싼 대신 데이터 읽기 비용이 비싼 특징이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</a:t>
            </a:r>
            <a:r>
              <a:rPr lang="en-US" altLang="ko-KR" dirty="0"/>
              <a:t>storage </a:t>
            </a:r>
            <a:r>
              <a:rPr lang="ko-KR" altLang="en-US" dirty="0"/>
              <a:t>클래스를 통해 사용자는 각 객체에 대해 적합한 </a:t>
            </a:r>
            <a:r>
              <a:rPr lang="en-US" altLang="ko-KR" dirty="0"/>
              <a:t>class</a:t>
            </a:r>
            <a:r>
              <a:rPr lang="ko-KR" altLang="en-US" dirty="0"/>
              <a:t> 를 선택하여 효율적인 데이터 관리 및 비용 최적화를 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C622CB-C3AF-2E56-934F-683C4FB2E7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3128-E3D4-44E8-8FBD-ACBEC85E777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86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세부적으로 각 스토리지 클래스의 특징을 살펴보겠습니다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/>
              <a:t>standard</a:t>
            </a:r>
            <a:r>
              <a:rPr lang="ko-KR" altLang="en-US" dirty="0"/>
              <a:t> 는 기본 스토리지 클래스로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데이터 액세스시 짧은 지연시간을 제공하며 </a:t>
            </a:r>
            <a:endParaRPr lang="en-US" altLang="ko-KR" dirty="0"/>
          </a:p>
          <a:p>
            <a:r>
              <a:rPr lang="ko-KR" altLang="en-US" dirty="0"/>
              <a:t>데이터의 읽기 요금이 </a:t>
            </a:r>
            <a:r>
              <a:rPr lang="en-US" altLang="ko-KR" dirty="0"/>
              <a:t>4</a:t>
            </a:r>
            <a:r>
              <a:rPr lang="ko-KR" altLang="en-US" dirty="0"/>
              <a:t>가지 스토리지 클래스들 중 제일 저렴해</a:t>
            </a:r>
            <a:endParaRPr lang="en-US" altLang="ko-KR" dirty="0"/>
          </a:p>
          <a:p>
            <a:r>
              <a:rPr lang="ko-KR" altLang="en-US" dirty="0"/>
              <a:t>자주 액세스 하는 데이터를 저장하는 데에 사용하는 클래스입니다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Intelligent-tiering</a:t>
            </a:r>
            <a:r>
              <a:rPr lang="ko-KR" altLang="en-US" dirty="0"/>
              <a:t>은 </a:t>
            </a:r>
            <a:r>
              <a:rPr lang="ko-KR" altLang="en-US" dirty="0" err="1"/>
              <a:t>머신러닝이</a:t>
            </a:r>
            <a:r>
              <a:rPr lang="ko-KR" altLang="en-US" dirty="0"/>
              <a:t> 객체의 액세스 패턴을 분석해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자주 액세스하는 </a:t>
            </a:r>
            <a:r>
              <a:rPr lang="ko-KR" altLang="en-US" dirty="0" err="1"/>
              <a:t>티어와</a:t>
            </a:r>
            <a:r>
              <a:rPr lang="ko-KR" altLang="en-US" dirty="0"/>
              <a:t> 그렇지 않은 </a:t>
            </a:r>
            <a:r>
              <a:rPr lang="ko-KR" altLang="en-US" dirty="0" err="1"/>
              <a:t>티어</a:t>
            </a:r>
            <a:r>
              <a:rPr lang="ko-KR" altLang="en-US" dirty="0"/>
              <a:t> 간에 객체를 자동으로 이동시켜주어</a:t>
            </a:r>
            <a:endParaRPr lang="en-US" altLang="ko-KR" dirty="0"/>
          </a:p>
          <a:p>
            <a:r>
              <a:rPr lang="en-US" altLang="ko-KR" dirty="0"/>
              <a:t>Storage </a:t>
            </a:r>
            <a:r>
              <a:rPr lang="ko-KR" altLang="en-US" dirty="0"/>
              <a:t>비용을 자동으로 최적화해주는 스토리지 클래스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클래스는 보통 사용자가 데이터의 액세스 패턴에 대해 파악이 되지 않을 때 유용한 스토리지 클래스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69177F-FF58-9917-D5E6-1A40B2FCE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3128-E3D4-44E8-8FBD-ACBEC85E777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298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볼 </a:t>
            </a:r>
            <a:r>
              <a:rPr lang="en-US" altLang="ko-KR" dirty="0"/>
              <a:t>storage </a:t>
            </a:r>
            <a:r>
              <a:rPr lang="ko-KR" altLang="en-US" dirty="0"/>
              <a:t>클래스는 </a:t>
            </a:r>
            <a:r>
              <a:rPr lang="en-US" altLang="ko-KR" dirty="0"/>
              <a:t>IA</a:t>
            </a:r>
            <a:r>
              <a:rPr lang="ko-KR" altLang="en-US" dirty="0"/>
              <a:t> 와 </a:t>
            </a:r>
            <a:r>
              <a:rPr lang="en-US" altLang="ko-KR" dirty="0"/>
              <a:t>Glacier</a:t>
            </a:r>
            <a:r>
              <a:rPr lang="ko-KR" altLang="en-US" dirty="0"/>
              <a:t> 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/>
              <a:t>IA</a:t>
            </a:r>
            <a:r>
              <a:rPr lang="ko-KR" altLang="en-US" dirty="0"/>
              <a:t> 는 </a:t>
            </a:r>
            <a:r>
              <a:rPr lang="en-US" altLang="ko-KR" dirty="0"/>
              <a:t>infrequent access </a:t>
            </a:r>
            <a:r>
              <a:rPr lang="ko-KR" altLang="en-US" dirty="0"/>
              <a:t>로 </a:t>
            </a:r>
            <a:endParaRPr lang="en-US" altLang="ko-KR" dirty="0"/>
          </a:p>
          <a:p>
            <a:r>
              <a:rPr lang="ko-KR" altLang="en-US" dirty="0"/>
              <a:t>액세스 빈도가 낮으나 필요시 빠른 액세스가 필요한 데이터를 저장할 때 사용하는 클래스 입니다</a:t>
            </a:r>
            <a:endParaRPr lang="en-US" altLang="ko-KR" dirty="0"/>
          </a:p>
          <a:p>
            <a:r>
              <a:rPr lang="ko-KR" altLang="en-US" dirty="0"/>
              <a:t>기본 </a:t>
            </a:r>
            <a:r>
              <a:rPr lang="en-US" altLang="ko-KR" dirty="0"/>
              <a:t>standard </a:t>
            </a:r>
            <a:r>
              <a:rPr lang="ko-KR" altLang="en-US" dirty="0"/>
              <a:t>클래스에 비해 보관요금이 싸지만</a:t>
            </a:r>
            <a:r>
              <a:rPr lang="en-US" altLang="ko-KR" dirty="0"/>
              <a:t>, </a:t>
            </a:r>
            <a:r>
              <a:rPr lang="ko-KR" altLang="en-US" dirty="0"/>
              <a:t>데이터를 읽어올 때 추가비용이 발생합니다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주로 이 </a:t>
            </a:r>
            <a:r>
              <a:rPr lang="en-US" altLang="ko-KR" dirty="0"/>
              <a:t>IA</a:t>
            </a:r>
            <a:r>
              <a:rPr lang="ko-KR" altLang="en-US" dirty="0"/>
              <a:t>는 데이터에 접근을 거의 하지 않지만</a:t>
            </a:r>
            <a:r>
              <a:rPr lang="en-US" altLang="ko-KR" dirty="0"/>
              <a:t>, </a:t>
            </a:r>
            <a:r>
              <a:rPr lang="ko-KR" altLang="en-US" dirty="0"/>
              <a:t>간혹 조회 시 즉시 읽어야하는 데이터에 유용합니다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다음으로</a:t>
            </a:r>
            <a:r>
              <a:rPr lang="en-US" altLang="ko-KR" dirty="0"/>
              <a:t>, Glacier</a:t>
            </a:r>
            <a:r>
              <a:rPr lang="ko-KR" altLang="en-US" dirty="0"/>
              <a:t>를 살펴보겠습니다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Glacier</a:t>
            </a:r>
            <a:r>
              <a:rPr lang="ko-KR" altLang="en-US" dirty="0"/>
              <a:t>는 빙하라는 뜻으로 이름에서 볼 수 있듯이 빙하에 데이터를 꽁꽁 얼려 보관하는 컨셉의 아카이브 서비스입니다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지금까지 소개한 </a:t>
            </a:r>
            <a:r>
              <a:rPr lang="en-US" altLang="ko-KR" dirty="0"/>
              <a:t>storage class</a:t>
            </a:r>
            <a:r>
              <a:rPr lang="ko-KR" altLang="en-US" dirty="0"/>
              <a:t>들에 비해 데이터 보관 요금이 매우 저렴하지만</a:t>
            </a:r>
            <a:r>
              <a:rPr lang="en-US" altLang="ko-KR" dirty="0"/>
              <a:t>, </a:t>
            </a:r>
            <a:r>
              <a:rPr lang="ko-KR" altLang="en-US" dirty="0"/>
              <a:t>읽기 요금이 매우 비쌉니다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보통 </a:t>
            </a:r>
            <a:r>
              <a:rPr lang="en-US" altLang="ko-KR" dirty="0"/>
              <a:t>Glacier </a:t>
            </a:r>
            <a:r>
              <a:rPr lang="ko-KR" altLang="en-US" dirty="0"/>
              <a:t>클래스는 거의 접근하지 않지만 법적인 이유 등으로 보관을 해야 하는 데이터를 저장 할 때 유용한 </a:t>
            </a:r>
            <a:r>
              <a:rPr lang="en-US" altLang="ko-KR" dirty="0"/>
              <a:t>storage class</a:t>
            </a:r>
            <a:r>
              <a:rPr lang="ko-KR" altLang="en-US" dirty="0"/>
              <a:t> 입니다</a:t>
            </a:r>
            <a:endParaRPr lang="en-US" altLang="ko-KR" dirty="0"/>
          </a:p>
          <a:p>
            <a:r>
              <a:rPr lang="en-US" altLang="ko-KR" dirty="0"/>
              <a:t>IA</a:t>
            </a:r>
            <a:r>
              <a:rPr lang="ko-KR" altLang="en-US" dirty="0"/>
              <a:t>와 비교표를 보시면 보관요금은 저렴한 대신 읽기요금이 매우 비싼 것을 보실 수 있습니다</a:t>
            </a:r>
            <a:r>
              <a:rPr lang="en-US" altLang="ko-KR" dirty="0"/>
              <a:t>. </a:t>
            </a:r>
            <a:r>
              <a:rPr lang="ko-KR" altLang="en-US" dirty="0"/>
              <a:t>또한 데이터를 읽는 데에 소요시간도 차이가 있는데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Glacier</a:t>
            </a:r>
            <a:r>
              <a:rPr lang="ko-KR" altLang="en-US" dirty="0"/>
              <a:t> 클래스는 데이터를 읽을 때 냉동된 데이터를 해동하여 </a:t>
            </a:r>
            <a:r>
              <a:rPr lang="en-US" altLang="ko-KR" dirty="0"/>
              <a:t>Standard </a:t>
            </a:r>
            <a:r>
              <a:rPr lang="ko-KR" altLang="en-US" dirty="0"/>
              <a:t>클래스로 이동시킨 후 데이터를 읽어 오기 때문에 이러한 시간적 차이가 발생합니다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D87A7B6-D76D-F680-0000-D06533C147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3128-E3D4-44E8-8FBD-ACBEC85E777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467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오늘 소개할 내용은 </a:t>
            </a:r>
            <a:r>
              <a:rPr lang="en-US" altLang="ko-KR" dirty="0"/>
              <a:t>AWS </a:t>
            </a:r>
            <a:r>
              <a:rPr lang="ko-KR" altLang="en-US" dirty="0"/>
              <a:t>내 </a:t>
            </a:r>
            <a:r>
              <a:rPr lang="en-US" altLang="ko-KR" dirty="0"/>
              <a:t>data-lake </a:t>
            </a:r>
            <a:r>
              <a:rPr lang="ko-KR" altLang="en-US" dirty="0"/>
              <a:t>구축 시 사용하는 솔루션 중 </a:t>
            </a:r>
            <a:r>
              <a:rPr lang="en-US" altLang="ko-KR" dirty="0"/>
              <a:t>S3 </a:t>
            </a:r>
            <a:r>
              <a:rPr lang="ko-KR" altLang="en-US" dirty="0"/>
              <a:t>서비스에 대해 소개 </a:t>
            </a:r>
            <a:r>
              <a:rPr lang="ko-KR" altLang="en-US" dirty="0" err="1"/>
              <a:t>드릴텐데요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내용은 </a:t>
            </a:r>
            <a:r>
              <a:rPr lang="en-US" altLang="ko-KR" dirty="0"/>
              <a:t>S3 </a:t>
            </a:r>
            <a:r>
              <a:rPr lang="ko-KR" altLang="en-US" dirty="0"/>
              <a:t>개념</a:t>
            </a:r>
            <a:r>
              <a:rPr lang="en-US" altLang="ko-KR" dirty="0"/>
              <a:t>, S3</a:t>
            </a:r>
            <a:r>
              <a:rPr lang="ko-KR" altLang="en-US" dirty="0"/>
              <a:t>의 특징</a:t>
            </a:r>
            <a:r>
              <a:rPr lang="en-US" altLang="ko-KR" dirty="0"/>
              <a:t>, </a:t>
            </a:r>
            <a:r>
              <a:rPr lang="ko-KR" altLang="en-US" dirty="0"/>
              <a:t>그리고 </a:t>
            </a:r>
            <a:r>
              <a:rPr lang="en-US" altLang="ko-KR" dirty="0"/>
              <a:t>S3</a:t>
            </a:r>
            <a:r>
              <a:rPr lang="ko-KR" altLang="en-US" dirty="0"/>
              <a:t>에 접근하는 방법으로 구성해보았습니다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그럼 </a:t>
            </a:r>
            <a:r>
              <a:rPr lang="en-US" altLang="ko-KR" dirty="0"/>
              <a:t>S3</a:t>
            </a:r>
            <a:r>
              <a:rPr lang="ko-KR" altLang="en-US" dirty="0"/>
              <a:t>에 대한 개념부터 먼저 알아보겠습니다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AWS S3</a:t>
            </a:r>
            <a:r>
              <a:rPr lang="ko-KR" altLang="en-US" dirty="0"/>
              <a:t>는 다양한 형식의 데이터를 버킷에 저장하고 관리하는 스토리지 서비스 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D52B0A-2DEF-9CCD-E86E-755A6FD290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3128-E3D4-44E8-8FBD-ACBEC85E777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352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</a:t>
            </a:r>
            <a:r>
              <a:rPr lang="en-US" altLang="ko-KR" dirty="0"/>
              <a:t>, S3</a:t>
            </a:r>
            <a:r>
              <a:rPr lang="ko-KR" altLang="en-US" dirty="0"/>
              <a:t>의 접근방법에 대해 알아보겠습니다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A72D00-8B0E-087D-2CBD-19B341CDC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3128-E3D4-44E8-8FBD-ACBEC85E777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868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Athena</a:t>
            </a:r>
            <a:r>
              <a:rPr lang="ko-KR" altLang="en-US"/>
              <a:t>는 표준 </a:t>
            </a:r>
            <a:r>
              <a:rPr lang="en-US" altLang="ko-KR"/>
              <a:t>SQL</a:t>
            </a:r>
            <a:r>
              <a:rPr lang="ko-KR" altLang="en-US"/>
              <a:t>을 사용해서 </a:t>
            </a:r>
            <a:r>
              <a:rPr lang="en-US" altLang="ko-KR"/>
              <a:t>S3</a:t>
            </a:r>
            <a:r>
              <a:rPr lang="ko-KR" altLang="en-US"/>
              <a:t>에 저장된 데이터를 간편하게 조회할 수 있는 쿼리 엔진 입니다</a:t>
            </a:r>
            <a:r>
              <a:rPr lang="en-US" altLang="ko-KR"/>
              <a:t>.</a:t>
            </a:r>
          </a:p>
          <a:p>
            <a:r>
              <a:rPr lang="en-US" altLang="ko-KR"/>
              <a:t>Presto</a:t>
            </a:r>
            <a:r>
              <a:rPr lang="en-US" altLang="ko-KR" baseline="0"/>
              <a:t> </a:t>
            </a:r>
            <a:r>
              <a:rPr lang="ko-KR" altLang="en-US" baseline="0"/>
              <a:t>엔진을</a:t>
            </a:r>
            <a:r>
              <a:rPr lang="ko-KR" altLang="en-US"/>
              <a:t> 사용하여 </a:t>
            </a:r>
            <a:r>
              <a:rPr lang="en-US" altLang="ko-KR"/>
              <a:t>S3</a:t>
            </a:r>
            <a:r>
              <a:rPr lang="ko-KR" altLang="en-US"/>
              <a:t>에 저장된 데이터를 바로 조회할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오른쪽 예시는 콘솔에서 </a:t>
            </a:r>
            <a:r>
              <a:rPr lang="en-US" altLang="ko-KR"/>
              <a:t>athena</a:t>
            </a:r>
            <a:r>
              <a:rPr lang="ko-KR" altLang="en-US"/>
              <a:t>를 통해 데이터를 조회한 것입니다</a:t>
            </a:r>
            <a:r>
              <a:rPr lang="en-US" altLang="ko-KR"/>
              <a:t>. </a:t>
            </a:r>
          </a:p>
          <a:p>
            <a:r>
              <a:rPr lang="ko-KR" altLang="en-US" baseline="0"/>
              <a:t>쿼리를 실행하면 아래쪽처럼 결과가 나타나게 됩니다</a:t>
            </a:r>
            <a:r>
              <a:rPr lang="en-US" altLang="ko-KR" baseline="0"/>
              <a:t>.</a:t>
            </a:r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** presto</a:t>
            </a:r>
            <a:r>
              <a:rPr lang="en-US" altLang="ko-KR" baseline="0"/>
              <a:t> </a:t>
            </a:r>
            <a:r>
              <a:rPr lang="ko-KR" altLang="en-US" baseline="0"/>
              <a:t>란</a:t>
            </a:r>
            <a:r>
              <a:rPr lang="en-US" altLang="ko-KR" baseline="0"/>
              <a:t>? </a:t>
            </a:r>
            <a:r>
              <a:rPr lang="ko-KR" altLang="en-US" baseline="0"/>
              <a:t>분산쿼리엔진으로 빅데이터를 분석할 때 많이 사용되는 도구입니다</a:t>
            </a:r>
            <a:r>
              <a:rPr lang="en-US" altLang="ko-KR" baseline="0"/>
              <a:t>. hadoop</a:t>
            </a:r>
            <a:r>
              <a:rPr lang="ko-KR" altLang="en-US" baseline="0"/>
              <a:t>에서 기존에 사용되었던 </a:t>
            </a:r>
            <a:r>
              <a:rPr lang="en-US" altLang="ko-KR" baseline="0"/>
              <a:t>hive</a:t>
            </a:r>
            <a:r>
              <a:rPr lang="ko-KR" altLang="en-US" baseline="0"/>
              <a:t>보다 </a:t>
            </a:r>
            <a:r>
              <a:rPr lang="en-US" altLang="ko-KR" baseline="0"/>
              <a:t>10</a:t>
            </a:r>
            <a:r>
              <a:rPr lang="ko-KR" altLang="en-US" baseline="0"/>
              <a:t>배정도 빨라 대체도구로 많이 사용됩니다</a:t>
            </a:r>
            <a:r>
              <a:rPr lang="en-US" altLang="ko-KR" baseline="0"/>
              <a:t>.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4B674-B595-4D7C-9CBA-8CA8F403E38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231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/>
              <a:t>Athena</a:t>
            </a:r>
            <a:r>
              <a:rPr lang="ko-KR" altLang="en-US" baseline="0"/>
              <a:t>의 특징을 살펴보기전에 </a:t>
            </a:r>
            <a:r>
              <a:rPr lang="en-US" altLang="ko-KR" baseline="0"/>
              <a:t>serverless</a:t>
            </a:r>
            <a:r>
              <a:rPr lang="ko-KR" altLang="en-US" baseline="0"/>
              <a:t>와 </a:t>
            </a:r>
            <a:r>
              <a:rPr lang="en-US" altLang="ko-KR" baseline="0"/>
              <a:t>managed</a:t>
            </a:r>
            <a:r>
              <a:rPr lang="ko-KR" altLang="en-US" baseline="0"/>
              <a:t> 차이점에 대해 알아보겠습니다</a:t>
            </a:r>
            <a:r>
              <a:rPr lang="en-US" altLang="ko-KR" baseline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aseline="0"/>
              <a:t>왼쪽부터 </a:t>
            </a:r>
            <a:r>
              <a:rPr lang="en-US" altLang="ko-KR" baseline="0"/>
              <a:t>on-premise, serverless, manged</a:t>
            </a:r>
            <a:r>
              <a:rPr lang="ko-KR" altLang="en-US" baseline="0"/>
              <a:t>를 표현한 그림입니다</a:t>
            </a:r>
            <a:r>
              <a:rPr lang="en-US" altLang="ko-KR" baseline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baseline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aseline="0"/>
              <a:t>먼저 </a:t>
            </a:r>
            <a:r>
              <a:rPr lang="en-US" altLang="ko-KR" baseline="0"/>
              <a:t>on-premise</a:t>
            </a:r>
            <a:r>
              <a:rPr lang="ko-KR" altLang="en-US" baseline="0"/>
              <a:t>는 물리적으로 자체 서버를 구축하여 운영하는 방식을 말하는데요</a:t>
            </a:r>
            <a:endParaRPr lang="en-US" altLang="ko-KR" baseline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aseline="0"/>
              <a:t>일반적으로 알고계신 서버실이나 데이터 센터가 이에 해당됩니다</a:t>
            </a:r>
            <a:r>
              <a:rPr lang="en-US" altLang="ko-KR" baseline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baseline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aseline="0"/>
              <a:t>다음으로 클라우드 서비스는</a:t>
            </a:r>
            <a:r>
              <a:rPr lang="en-US" altLang="ko-KR" baseline="0"/>
              <a:t> serverless </a:t>
            </a:r>
            <a:r>
              <a:rPr lang="ko-KR" altLang="en-US" baseline="0"/>
              <a:t>서비스와 </a:t>
            </a:r>
            <a:r>
              <a:rPr lang="en-US" altLang="ko-KR" baseline="0"/>
              <a:t>managed</a:t>
            </a:r>
            <a:r>
              <a:rPr lang="ko-KR" altLang="en-US" baseline="0"/>
              <a:t>서비스로 구분할 수 있는데</a:t>
            </a:r>
            <a:endParaRPr lang="en-US" altLang="ko-KR" baseline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aseline="0"/>
              <a:t>이 둘의 가장 큰 차이점은 프로비저닝의 필요 유무입니다</a:t>
            </a:r>
            <a:r>
              <a:rPr lang="en-US" altLang="ko-KR" baseline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baseline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aseline="0"/>
              <a:t>이때 프로비저닝이란 사용자의 요구에 맞게 시스템 자원을 할당</a:t>
            </a:r>
            <a:r>
              <a:rPr lang="en-US" altLang="ko-KR" baseline="0"/>
              <a:t>, </a:t>
            </a:r>
            <a:r>
              <a:rPr lang="ko-KR" altLang="en-US" baseline="0"/>
              <a:t>배치</a:t>
            </a:r>
            <a:r>
              <a:rPr lang="en-US" altLang="ko-KR" baseline="0"/>
              <a:t>, </a:t>
            </a:r>
            <a:r>
              <a:rPr lang="ko-KR" altLang="en-US" baseline="0"/>
              <a:t>배포해두었다가 필요시 즉시 사용할 수 있도록 준비해 두는 것이고</a:t>
            </a:r>
            <a:r>
              <a:rPr lang="en-US" altLang="ko-KR" baseline="0"/>
              <a:t>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aseline="0"/>
              <a:t>프로비저닝을 하게 되면 클라우드 상의 일부 서버를 독점적으로 사용할 수 있습니다</a:t>
            </a:r>
            <a:r>
              <a:rPr lang="en-US" altLang="ko-KR" baseline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baseline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/>
              <a:t>serverless</a:t>
            </a:r>
            <a:r>
              <a:rPr lang="ko-KR" altLang="en-US" baseline="0"/>
              <a:t> 서비스는 프로비저닝이 불필요한 서비스로 리소스 모니터링과 관리가 불가합니다</a:t>
            </a:r>
            <a:r>
              <a:rPr lang="en-US" altLang="ko-KR" baseline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aseline="0"/>
              <a:t>그리고 사용한 만큼만 비용을 지불하게 됩니다</a:t>
            </a:r>
            <a:r>
              <a:rPr lang="en-US" altLang="ko-KR" baseline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/>
              <a:t>aws</a:t>
            </a:r>
            <a:r>
              <a:rPr lang="ko-KR" altLang="en-US" baseline="0"/>
              <a:t>서비스 중에는 앞으로 말씀드릴 </a:t>
            </a:r>
            <a:r>
              <a:rPr lang="en-US" altLang="ko-KR" baseline="0"/>
              <a:t>Athena</a:t>
            </a:r>
            <a:r>
              <a:rPr lang="ko-KR" altLang="en-US" baseline="0"/>
              <a:t>가 이에 해당됩니다</a:t>
            </a:r>
            <a:endParaRPr lang="en-US" altLang="ko-KR" baseline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baseline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aseline="0"/>
              <a:t>반면 </a:t>
            </a:r>
            <a:r>
              <a:rPr lang="en-US" altLang="ko-KR" baseline="0"/>
              <a:t>managed</a:t>
            </a:r>
            <a:r>
              <a:rPr lang="ko-KR" altLang="en-US" baseline="0"/>
              <a:t>서비스는 프로비저닝이 필요한 서비스로 리소스 모니터링과 관리가 필요하고</a:t>
            </a:r>
            <a:r>
              <a:rPr lang="en-US" altLang="ko-KR" baseline="0"/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/>
              <a:t>Runtime</a:t>
            </a:r>
            <a:r>
              <a:rPr lang="ko-KR" altLang="en-US" baseline="0"/>
              <a:t>만큼 비용을 지불해야합니다</a:t>
            </a:r>
            <a:r>
              <a:rPr lang="en-US" altLang="ko-KR" baseline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/>
              <a:t>Aws EMR, Redshift</a:t>
            </a:r>
            <a:r>
              <a:rPr lang="ko-KR" altLang="en-US" baseline="0"/>
              <a:t>가 이에 해당됩니다</a:t>
            </a:r>
            <a:r>
              <a:rPr lang="en-US" altLang="ko-KR" baseline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baseline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baseline="0"/>
              <a:t>이제 </a:t>
            </a:r>
            <a:r>
              <a:rPr lang="en-US" altLang="ko-KR" baseline="0"/>
              <a:t>athena</a:t>
            </a:r>
            <a:r>
              <a:rPr lang="ko-KR" altLang="en-US" baseline="0"/>
              <a:t>의 특징에 대해 알아보겠습니다</a:t>
            </a:r>
            <a:r>
              <a:rPr lang="en-US" altLang="ko-KR" baseline="0"/>
              <a:t>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baseline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/>
              <a:t>** </a:t>
            </a:r>
            <a:r>
              <a:rPr lang="ko-KR" altLang="en-US" baseline="0"/>
              <a:t>프로비저닝</a:t>
            </a:r>
            <a:r>
              <a:rPr lang="en-US" altLang="ko-KR" baseline="0"/>
              <a:t>? </a:t>
            </a:r>
            <a:r>
              <a:rPr lang="ko-KR" altLang="en-US" baseline="0"/>
              <a:t>사용자의 요구에 맞게 시스템 자원을 할당</a:t>
            </a:r>
            <a:r>
              <a:rPr lang="en-US" altLang="ko-KR" baseline="0"/>
              <a:t>, </a:t>
            </a:r>
            <a:r>
              <a:rPr lang="ko-KR" altLang="en-US" baseline="0"/>
              <a:t>배치</a:t>
            </a:r>
            <a:r>
              <a:rPr lang="en-US" altLang="ko-KR" baseline="0"/>
              <a:t>,</a:t>
            </a:r>
            <a:r>
              <a:rPr lang="ko-KR" altLang="en-US" baseline="0"/>
              <a:t> 배포 해두었다가 필요 시 시스템을 즉시 사용할 수 있는 상태로 미리 준비해 두는 것 </a:t>
            </a:r>
            <a:endParaRPr lang="en-US" altLang="ko-KR" baseline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/>
              <a:t>(-&gt; </a:t>
            </a:r>
            <a:r>
              <a:rPr lang="ko-KR" altLang="en-US" baseline="0"/>
              <a:t>미리 준비해야 하는 단계</a:t>
            </a:r>
            <a:r>
              <a:rPr lang="en-US" altLang="ko-KR" baseline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baseline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4B674-B595-4D7C-9CBA-8CA8F403E38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99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방금 말씀드린 내용과 같이 </a:t>
            </a:r>
            <a:r>
              <a:rPr lang="en-US" altLang="ko-KR"/>
              <a:t>Athena</a:t>
            </a:r>
            <a:r>
              <a:rPr lang="ko-KR" altLang="en-US"/>
              <a:t>는 </a:t>
            </a:r>
            <a:r>
              <a:rPr lang="en-US" altLang="ko-KR"/>
              <a:t>serverless </a:t>
            </a:r>
            <a:r>
              <a:rPr lang="ko-KR" altLang="en-US"/>
              <a:t>서비스입니다</a:t>
            </a:r>
            <a:r>
              <a:rPr lang="en-US" altLang="ko-KR"/>
              <a:t>. </a:t>
            </a:r>
          </a:p>
          <a:p>
            <a:r>
              <a:rPr lang="ko-KR" altLang="en-US"/>
              <a:t>따라서 별도의 프로비저닝없이 쿼리를 바로 실행할 수 있고</a:t>
            </a:r>
            <a:r>
              <a:rPr lang="en-US" altLang="ko-KR"/>
              <a:t>,</a:t>
            </a:r>
            <a:r>
              <a:rPr lang="ko-KR" altLang="en-US"/>
              <a:t> 인프라에 대한 설정이나 관리가 필요하지 않습니다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또한 </a:t>
            </a:r>
            <a:r>
              <a:rPr lang="en-US" altLang="ko-KR"/>
              <a:t>serverless </a:t>
            </a:r>
            <a:r>
              <a:rPr lang="ko-KR" altLang="en-US"/>
              <a:t>서비스는 </a:t>
            </a:r>
            <a:r>
              <a:rPr lang="en-US" altLang="ko-KR"/>
              <a:t>managed</a:t>
            </a:r>
            <a:r>
              <a:rPr lang="ko-KR" altLang="en-US"/>
              <a:t> 서비스에 비해 비용 효율적인 측면이 있는데</a:t>
            </a:r>
            <a:endParaRPr lang="en-US" altLang="ko-KR"/>
          </a:p>
          <a:p>
            <a:r>
              <a:rPr lang="ko-KR" altLang="en-US"/>
              <a:t>미리 서버를 준비할 필요가 없기 때문에 고정비용이 발생하지 않고</a:t>
            </a:r>
            <a:r>
              <a:rPr lang="en-US" altLang="ko-KR"/>
              <a:t>,</a:t>
            </a:r>
          </a:p>
          <a:p>
            <a:r>
              <a:rPr lang="ko-KR" altLang="en-US"/>
              <a:t>실행한 쿼리에 대해서만 비용이 발생하며</a:t>
            </a:r>
            <a:r>
              <a:rPr lang="en-US" altLang="ko-KR"/>
              <a:t>.</a:t>
            </a:r>
          </a:p>
          <a:p>
            <a:r>
              <a:rPr lang="ko-KR" altLang="en-US"/>
              <a:t>또한 서버를 유지하고 관리할 인력이 필요하지 않기 때문입니다</a:t>
            </a:r>
            <a:r>
              <a:rPr lang="en-US" altLang="ko-KR"/>
              <a:t>. </a:t>
            </a:r>
          </a:p>
          <a:p>
            <a:endParaRPr lang="en-US" altLang="ko-KR"/>
          </a:p>
          <a:p>
            <a:r>
              <a:rPr lang="ko-KR" altLang="en-US"/>
              <a:t>오른쪽 그림을 보시면 </a:t>
            </a:r>
            <a:r>
              <a:rPr lang="en-US" altLang="ko-KR"/>
              <a:t>EMR</a:t>
            </a:r>
            <a:r>
              <a:rPr lang="en-US" altLang="ko-KR" baseline="0"/>
              <a:t> Workflow</a:t>
            </a:r>
            <a:r>
              <a:rPr lang="ko-KR" altLang="en-US" baseline="0"/>
              <a:t>라고 써있는데요</a:t>
            </a:r>
            <a:endParaRPr lang="en-US" altLang="ko-KR" baseline="0"/>
          </a:p>
          <a:p>
            <a:r>
              <a:rPr lang="en-US" altLang="ko-KR" baseline="0"/>
              <a:t>Athena</a:t>
            </a:r>
            <a:r>
              <a:rPr lang="ko-KR" altLang="en-US" baseline="0"/>
              <a:t>와 동일한 엔진인 </a:t>
            </a:r>
            <a:r>
              <a:rPr lang="en-US" altLang="ko-KR" baseline="0"/>
              <a:t>presto</a:t>
            </a:r>
            <a:r>
              <a:rPr lang="ko-KR" altLang="en-US" baseline="0"/>
              <a:t>를 </a:t>
            </a:r>
            <a:r>
              <a:rPr lang="en-US" altLang="ko-KR" baseline="0"/>
              <a:t>EMR</a:t>
            </a:r>
            <a:r>
              <a:rPr lang="ko-KR" altLang="en-US" baseline="0"/>
              <a:t>에서 사용하려면 저렇게 많은 절차를 거쳐야합니다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반면 </a:t>
            </a:r>
            <a:r>
              <a:rPr lang="en-US" altLang="ko-KR" baseline="0"/>
              <a:t>athena</a:t>
            </a:r>
            <a:r>
              <a:rPr lang="ko-KR" altLang="en-US" baseline="0"/>
              <a:t>는 콘솔창에서 바로 실행할 수 있으므로 굉장히 편리한 서비스라고 할 수 있습니다</a:t>
            </a:r>
            <a:r>
              <a:rPr lang="en-US" altLang="ko-KR" baseline="0"/>
              <a:t>. 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** </a:t>
            </a:r>
            <a:r>
              <a:rPr lang="ko-KR" altLang="en-US"/>
              <a:t>서버리스는 자원을 공유하기 때문에 자원에 대한 통제가 있습니다</a:t>
            </a:r>
            <a:r>
              <a:rPr lang="en-US" altLang="ko-KR"/>
              <a:t>. (</a:t>
            </a:r>
            <a:r>
              <a:rPr lang="ko-KR" altLang="en-US"/>
              <a:t>쿼터 등등</a:t>
            </a:r>
            <a:r>
              <a:rPr lang="en-US" altLang="ko-KR"/>
              <a:t>..)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4B674-B595-4D7C-9CBA-8CA8F403E38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757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</a:t>
            </a:r>
            <a:r>
              <a:rPr lang="en-US" altLang="ko-KR"/>
              <a:t>Athena</a:t>
            </a:r>
            <a:r>
              <a:rPr lang="ko-KR" altLang="en-US" baseline="0"/>
              <a:t>는 분석용 엔진으로 적합합니다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r>
              <a:rPr lang="en-US" altLang="ko-KR"/>
              <a:t>AWS</a:t>
            </a:r>
            <a:r>
              <a:rPr lang="ko-KR" altLang="en-US"/>
              <a:t>에는 </a:t>
            </a:r>
            <a:r>
              <a:rPr lang="en-US" altLang="ko-KR"/>
              <a:t>instance</a:t>
            </a:r>
            <a:r>
              <a:rPr lang="ko-KR" altLang="en-US"/>
              <a:t>를 모아놓은 </a:t>
            </a:r>
            <a:r>
              <a:rPr lang="en-US" altLang="ko-KR"/>
              <a:t>instance pool</a:t>
            </a:r>
            <a:r>
              <a:rPr lang="ko-KR" altLang="en-US"/>
              <a:t>이 있는데 오른쪽 그림처럼 사용자가 </a:t>
            </a:r>
            <a:r>
              <a:rPr lang="en-US" altLang="ko-KR"/>
              <a:t>athena</a:t>
            </a:r>
            <a:r>
              <a:rPr lang="ko-KR" altLang="en-US"/>
              <a:t>에서 쿼리를 실행하면 </a:t>
            </a:r>
            <a:endParaRPr lang="en-US" altLang="ko-KR"/>
          </a:p>
          <a:p>
            <a:r>
              <a:rPr lang="en-US" altLang="ko-KR"/>
              <a:t>instance pool</a:t>
            </a:r>
            <a:r>
              <a:rPr lang="ko-KR" altLang="en-US"/>
              <a:t>내에서 자동으로 쿼리를 병렬 처리하여 대용량 데이터를 빠르게 처리합니다</a:t>
            </a:r>
            <a:r>
              <a:rPr lang="en-US" altLang="ko-KR"/>
              <a:t>.</a:t>
            </a:r>
          </a:p>
          <a:p>
            <a:r>
              <a:rPr lang="ko-KR" altLang="en-US"/>
              <a:t>또한 데이터의 사이즈에 따라서 오토스케일링되기도 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따라서 </a:t>
            </a:r>
            <a:r>
              <a:rPr lang="en-US" altLang="ko-KR"/>
              <a:t>athena</a:t>
            </a:r>
            <a:r>
              <a:rPr lang="ko-KR" altLang="en-US"/>
              <a:t>는</a:t>
            </a:r>
            <a:r>
              <a:rPr lang="ko-KR" altLang="en-US" baseline="0"/>
              <a:t> </a:t>
            </a:r>
            <a:r>
              <a:rPr lang="en-US" altLang="ko-KR" baseline="0"/>
              <a:t>ad-hoc</a:t>
            </a:r>
            <a:r>
              <a:rPr lang="ko-KR" altLang="en-US" baseline="0"/>
              <a:t>분석이나 </a:t>
            </a:r>
            <a:r>
              <a:rPr lang="en-US" altLang="ko-KR" baseline="0"/>
              <a:t>OLAP</a:t>
            </a:r>
            <a:r>
              <a:rPr lang="ko-KR" altLang="en-US" baseline="0"/>
              <a:t>성 처리에 적합하며 엔진의 특성상 </a:t>
            </a:r>
            <a:r>
              <a:rPr lang="en-US" altLang="ko-KR" baseline="0"/>
              <a:t>OLTP</a:t>
            </a:r>
            <a:r>
              <a:rPr lang="ko-KR" altLang="en-US" baseline="0"/>
              <a:t>성 처리에 부적합다는 특징이 있습니다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en-US" altLang="ko-KR" baseline="0"/>
          </a:p>
          <a:p>
            <a:r>
              <a:rPr lang="en-US" altLang="ko-KR" baseline="0"/>
              <a:t>**</a:t>
            </a:r>
          </a:p>
          <a:p>
            <a:r>
              <a:rPr lang="en-US" altLang="ko-KR" baseline="0"/>
              <a:t>1. </a:t>
            </a:r>
            <a:r>
              <a:rPr lang="ko-KR" altLang="en-US" baseline="0"/>
              <a:t>엔진의 특성</a:t>
            </a:r>
            <a:endParaRPr lang="en-US" altLang="ko-KR" baseline="0"/>
          </a:p>
          <a:p>
            <a:r>
              <a:rPr lang="ko-KR" altLang="en-US" baseline="0"/>
              <a:t>엔진의 태생이 온라인처리에 부적합 </a:t>
            </a:r>
            <a:endParaRPr lang="en-US" altLang="ko-KR" baseline="0"/>
          </a:p>
          <a:p>
            <a:r>
              <a:rPr lang="ko-KR" altLang="en-US" baseline="0"/>
              <a:t>작은데이터를 자주 처리하는데 적합하지 않음</a:t>
            </a:r>
            <a:endParaRPr lang="en-US" altLang="ko-KR" baseline="0"/>
          </a:p>
          <a:p>
            <a:r>
              <a:rPr lang="ko-KR" altLang="en-US" baseline="0"/>
              <a:t>컬럼단위로 처리하는 데에 최적화되어있음</a:t>
            </a:r>
            <a:endParaRPr lang="en-US" altLang="ko-KR" baseline="0"/>
          </a:p>
          <a:p>
            <a:endParaRPr lang="en-US" altLang="ko-KR" baseline="0"/>
          </a:p>
          <a:p>
            <a:r>
              <a:rPr lang="en-US" altLang="ko-KR" baseline="0"/>
              <a:t>2. </a:t>
            </a:r>
          </a:p>
          <a:p>
            <a:r>
              <a:rPr lang="ko-KR" altLang="en-US" baseline="0"/>
              <a:t>리소스를 할당받아야함 </a:t>
            </a:r>
            <a:r>
              <a:rPr lang="en-US" altLang="ko-KR" baseline="0"/>
              <a:t>-&gt; pool</a:t>
            </a:r>
            <a:r>
              <a:rPr lang="ko-KR" altLang="en-US" baseline="0"/>
              <a:t>내에서 할당 받아야함 </a:t>
            </a:r>
            <a:endParaRPr lang="en-US" altLang="ko-KR" baseline="0"/>
          </a:p>
          <a:p>
            <a:r>
              <a:rPr lang="ko-KR" altLang="en-US" baseline="0"/>
              <a:t>자원 쟁탈전이 있을 수 있음</a:t>
            </a:r>
            <a:endParaRPr lang="en-US" altLang="ko-KR" baseline="0"/>
          </a:p>
          <a:p>
            <a:endParaRPr lang="en-US" altLang="ko-KR" baseline="0"/>
          </a:p>
          <a:p>
            <a:r>
              <a:rPr lang="ko-KR" altLang="en-US" baseline="0"/>
              <a:t>전체 서비스 부하와 수신 요청 수에 따라 리소스를 할당하여 처리</a:t>
            </a:r>
            <a:r>
              <a:rPr lang="en-US" altLang="ko-KR" baseline="0"/>
              <a:t>-&gt; </a:t>
            </a:r>
            <a:r>
              <a:rPr lang="ko-KR" altLang="en-US" baseline="0"/>
              <a:t>일시적으로 대기열에 머물 수 있음</a:t>
            </a:r>
            <a:endParaRPr lang="en-US" altLang="ko-KR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4B674-B595-4D7C-9CBA-8CA8F403E38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0894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Athena</a:t>
            </a:r>
            <a:r>
              <a:rPr lang="ko-KR" altLang="en-US"/>
              <a:t>는 쿼리를 실행하는 시점에 스키마를 투영하는 </a:t>
            </a:r>
            <a:r>
              <a:rPr lang="en-US" altLang="ko-KR"/>
              <a:t>schema</a:t>
            </a:r>
            <a:r>
              <a:rPr lang="en-US" altLang="ko-KR" baseline="0"/>
              <a:t> on read</a:t>
            </a:r>
            <a:r>
              <a:rPr lang="ko-KR" altLang="en-US" baseline="0"/>
              <a:t>방식을 사용합니다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r>
              <a:rPr lang="ko-KR" altLang="en-US" baseline="0"/>
              <a:t>기존의 </a:t>
            </a:r>
            <a:r>
              <a:rPr lang="en-US" altLang="ko-KR" baseline="0"/>
              <a:t>datawarehouse</a:t>
            </a:r>
            <a:r>
              <a:rPr lang="ko-KR" altLang="en-US" baseline="0"/>
              <a:t>는 스키마를 정의하고 해당 스키마에 맞는 데이터 셋을 입력하게 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r>
              <a:rPr lang="ko-KR" altLang="en-US" baseline="0"/>
              <a:t>그러나 </a:t>
            </a:r>
            <a:r>
              <a:rPr lang="en-US" altLang="ko-KR" baseline="0"/>
              <a:t>athena</a:t>
            </a:r>
            <a:r>
              <a:rPr lang="ko-KR" altLang="en-US" baseline="0"/>
              <a:t>는 데이터를 일단 저장하고</a:t>
            </a:r>
            <a:r>
              <a:rPr lang="en-US" altLang="ko-KR" baseline="0"/>
              <a:t>, </a:t>
            </a:r>
            <a:r>
              <a:rPr lang="ko-KR" altLang="en-US" baseline="0"/>
              <a:t>읽기 전에 스키마를 정의하게 됩니다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다시 말해서</a:t>
            </a:r>
            <a:r>
              <a:rPr lang="en-US" altLang="ko-KR" baseline="0"/>
              <a:t>,</a:t>
            </a:r>
            <a:r>
              <a:rPr lang="ko-KR" altLang="en-US" baseline="0"/>
              <a:t> 데이터를 입력할 때는 스키마가 정의되어 있지 않아도 되고 필요 시점에만 정의되어있으면 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r>
              <a:rPr lang="ko-KR" altLang="en-US" baseline="0"/>
              <a:t>따라서 데이터를 원본 그대로 빠르게 저장할 수 있다는 장점이 있습니다</a:t>
            </a:r>
            <a:r>
              <a:rPr lang="en-US" altLang="ko-KR" baseline="0"/>
              <a:t>. </a:t>
            </a:r>
          </a:p>
          <a:p>
            <a:endParaRPr lang="en-US" altLang="ko-KR" baseline="0"/>
          </a:p>
          <a:p>
            <a:r>
              <a:rPr lang="ko-KR" altLang="en-US" baseline="0"/>
              <a:t>오른쪽 그림은 두방식의 차이를 보여주는데요</a:t>
            </a:r>
            <a:r>
              <a:rPr lang="en-US" altLang="ko-KR" baseline="0"/>
              <a:t>.</a:t>
            </a:r>
          </a:p>
          <a:p>
            <a:r>
              <a:rPr lang="en-US" altLang="ko-KR" baseline="0"/>
              <a:t>Schema</a:t>
            </a:r>
            <a:r>
              <a:rPr lang="ko-KR" altLang="en-US" baseline="0"/>
              <a:t> </a:t>
            </a:r>
            <a:r>
              <a:rPr lang="en-US" altLang="ko-KR" baseline="0"/>
              <a:t>on read</a:t>
            </a:r>
            <a:r>
              <a:rPr lang="ko-KR" altLang="en-US" baseline="0"/>
              <a:t>방식은 </a:t>
            </a:r>
            <a:r>
              <a:rPr lang="en-US" altLang="ko-KR" baseline="0"/>
              <a:t>raw</a:t>
            </a:r>
            <a:r>
              <a:rPr lang="ko-KR" altLang="en-US" baseline="0"/>
              <a:t>데이터를 </a:t>
            </a:r>
            <a:r>
              <a:rPr lang="en-US" altLang="ko-KR" baseline="0"/>
              <a:t>data lake</a:t>
            </a:r>
            <a:r>
              <a:rPr lang="ko-KR" altLang="en-US" baseline="0"/>
              <a:t>에 저장하고 읽기 전에 스키마를 생성하고 조회하게 됩니다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반면 </a:t>
            </a:r>
            <a:r>
              <a:rPr lang="en-US" altLang="ko-KR" baseline="0"/>
              <a:t>schema</a:t>
            </a:r>
            <a:r>
              <a:rPr lang="ko-KR" altLang="en-US" baseline="0"/>
              <a:t> </a:t>
            </a:r>
            <a:r>
              <a:rPr lang="en-US" altLang="ko-KR" baseline="0"/>
              <a:t>on write</a:t>
            </a:r>
            <a:r>
              <a:rPr lang="ko-KR" altLang="en-US" baseline="0"/>
              <a:t>방식은 </a:t>
            </a:r>
            <a:r>
              <a:rPr lang="en-US" altLang="ko-KR" baseline="0"/>
              <a:t>raw</a:t>
            </a:r>
            <a:r>
              <a:rPr lang="ko-KR" altLang="en-US" baseline="0"/>
              <a:t>데이터에 대한 스키마를 먼저 정의하고 </a:t>
            </a:r>
            <a:r>
              <a:rPr lang="en-US" altLang="ko-KR" baseline="0"/>
              <a:t>datawarehouse</a:t>
            </a:r>
            <a:r>
              <a:rPr lang="ko-KR" altLang="en-US" baseline="0"/>
              <a:t>에 저장하게 됩니다</a:t>
            </a:r>
            <a:r>
              <a:rPr lang="en-US" altLang="ko-KR" baseline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4B674-B595-4D7C-9CBA-8CA8F403E38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4096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Athena</a:t>
            </a:r>
            <a:r>
              <a:rPr lang="ko-KR" altLang="en-US"/>
              <a:t>가 방금 말씀드렸던 </a:t>
            </a:r>
            <a:r>
              <a:rPr lang="ko-KR" altLang="en-US" baseline="0"/>
              <a:t>방식을 사용할 수 있는 이유는 </a:t>
            </a:r>
            <a:r>
              <a:rPr lang="en-US" altLang="ko-KR" baseline="0"/>
              <a:t>data</a:t>
            </a:r>
            <a:r>
              <a:rPr lang="ko-KR" altLang="en-US" baseline="0"/>
              <a:t>와 </a:t>
            </a:r>
            <a:r>
              <a:rPr lang="en-US" altLang="ko-KR" baseline="0"/>
              <a:t>schema</a:t>
            </a:r>
            <a:r>
              <a:rPr lang="ko-KR" altLang="en-US" baseline="0"/>
              <a:t>가 분리된 구조이기 때문입니다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r>
              <a:rPr lang="en-US" altLang="ko-KR" baseline="0"/>
              <a:t>Data lake</a:t>
            </a:r>
            <a:r>
              <a:rPr lang="ko-KR" altLang="en-US" baseline="0"/>
              <a:t>의 스키마 정보를 관리하기 위해 </a:t>
            </a:r>
            <a:r>
              <a:rPr lang="en-US" altLang="ko-KR" baseline="0"/>
              <a:t>metatdata store</a:t>
            </a:r>
            <a:r>
              <a:rPr lang="ko-KR" altLang="en-US" baseline="0"/>
              <a:t>라는 것을 사용하고</a:t>
            </a:r>
            <a:r>
              <a:rPr lang="en-US" altLang="ko-KR" baseline="0"/>
              <a:t>, </a:t>
            </a:r>
          </a:p>
          <a:p>
            <a:r>
              <a:rPr lang="ko-KR" altLang="en-US" baseline="0"/>
              <a:t>테이블</a:t>
            </a:r>
            <a:r>
              <a:rPr lang="en-US" altLang="ko-KR" baseline="0"/>
              <a:t>, </a:t>
            </a:r>
            <a:r>
              <a:rPr lang="ko-KR" altLang="en-US" baseline="0"/>
              <a:t>컬럼</a:t>
            </a:r>
            <a:r>
              <a:rPr lang="en-US" altLang="ko-KR" baseline="0"/>
              <a:t>, </a:t>
            </a:r>
            <a:r>
              <a:rPr lang="ko-KR" altLang="en-US" baseline="0"/>
              <a:t>파티션</a:t>
            </a:r>
            <a:r>
              <a:rPr lang="en-US" altLang="ko-KR" baseline="0"/>
              <a:t>, </a:t>
            </a:r>
            <a:r>
              <a:rPr lang="ko-KR" altLang="en-US" baseline="0"/>
              <a:t>로케이션 정보들을 관리합니다</a:t>
            </a:r>
            <a:r>
              <a:rPr lang="en-US" altLang="ko-KR" baseline="0"/>
              <a:t>. </a:t>
            </a:r>
          </a:p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4B674-B595-4D7C-9CBA-8CA8F403E38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3064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metadata</a:t>
            </a:r>
            <a:r>
              <a:rPr lang="en-US" altLang="ko-KR" baseline="0"/>
              <a:t> store</a:t>
            </a:r>
            <a:r>
              <a:rPr lang="ko-KR" altLang="en-US" baseline="0"/>
              <a:t>는</a:t>
            </a:r>
            <a:r>
              <a:rPr lang="en-US" altLang="ko-KR" baseline="0"/>
              <a:t> </a:t>
            </a:r>
            <a:r>
              <a:rPr lang="ko-KR" altLang="en-US" baseline="0"/>
              <a:t>대표적으로 </a:t>
            </a:r>
            <a:r>
              <a:rPr lang="en-US" altLang="ko-KR" baseline="0"/>
              <a:t>hive metastore</a:t>
            </a:r>
            <a:r>
              <a:rPr lang="ko-KR" altLang="en-US" baseline="0"/>
              <a:t>와 </a:t>
            </a:r>
            <a:r>
              <a:rPr lang="en-US" altLang="ko-KR" baseline="0"/>
              <a:t>glue data catalog</a:t>
            </a:r>
            <a:r>
              <a:rPr lang="ko-KR" altLang="en-US" baseline="0"/>
              <a:t>가 있습니다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r>
              <a:rPr lang="en-US" altLang="ko-KR" baseline="0"/>
              <a:t>Hive</a:t>
            </a:r>
            <a:r>
              <a:rPr lang="ko-KR" altLang="en-US" baseline="0"/>
              <a:t> </a:t>
            </a:r>
            <a:r>
              <a:rPr lang="en-US" altLang="ko-KR" baseline="0"/>
              <a:t>metastore</a:t>
            </a:r>
            <a:r>
              <a:rPr lang="ko-KR" altLang="en-US" baseline="0"/>
              <a:t>는 주로 하둡 환경에서 사용하고</a:t>
            </a:r>
            <a:r>
              <a:rPr lang="en-US" altLang="ko-KR" baseline="0"/>
              <a:t>, DBMS</a:t>
            </a:r>
            <a:r>
              <a:rPr lang="ko-KR" altLang="en-US" baseline="0"/>
              <a:t>를 메타 정보를 관리하는 용도로 사용하는 것입니다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따라서 </a:t>
            </a:r>
            <a:r>
              <a:rPr lang="en-US" altLang="ko-KR" baseline="0"/>
              <a:t>DBMS </a:t>
            </a:r>
            <a:r>
              <a:rPr lang="ko-KR" altLang="en-US" baseline="0"/>
              <a:t>설치 및 관리가 필요하고 </a:t>
            </a:r>
            <a:r>
              <a:rPr lang="en-US" altLang="ko-KR" baseline="0"/>
              <a:t>SQL</a:t>
            </a:r>
            <a:r>
              <a:rPr lang="ko-KR" altLang="en-US" baseline="0"/>
              <a:t>을 통해 조회가 가능합니다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또한 표준 메타스토어로서 대부분의 오픈소스에서 지원한다는 특징이 있습니다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r>
              <a:rPr lang="ko-KR" altLang="en-US"/>
              <a:t>다음으로 </a:t>
            </a:r>
            <a:r>
              <a:rPr lang="en-US" altLang="ko-KR"/>
              <a:t>Glue Data</a:t>
            </a:r>
            <a:r>
              <a:rPr lang="en-US" altLang="ko-KR" baseline="0"/>
              <a:t> Catalog</a:t>
            </a:r>
            <a:r>
              <a:rPr lang="ko-KR" altLang="en-US" baseline="0"/>
              <a:t>는 </a:t>
            </a:r>
            <a:r>
              <a:rPr lang="en-US" altLang="ko-KR" baseline="0"/>
              <a:t>AWS</a:t>
            </a:r>
            <a:r>
              <a:rPr lang="ko-KR" altLang="en-US" baseline="0"/>
              <a:t>의 스키마 관리 서비스입니다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서버리스 서비스로 별도의 인프라가 필요하지 않고</a:t>
            </a:r>
            <a:r>
              <a:rPr lang="en-US" altLang="ko-KR" baseline="0"/>
              <a:t>,</a:t>
            </a:r>
            <a:r>
              <a:rPr lang="ko-KR" altLang="en-US" baseline="0"/>
              <a:t> </a:t>
            </a:r>
            <a:r>
              <a:rPr lang="en-US" altLang="ko-KR" baseline="0"/>
              <a:t>AWS </a:t>
            </a:r>
            <a:r>
              <a:rPr lang="ko-KR" altLang="en-US" baseline="0"/>
              <a:t>서비스들과 호환성이 좋다는 특징이 있습니다</a:t>
            </a:r>
            <a:r>
              <a:rPr lang="en-US" altLang="ko-KR" baseline="0"/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4B674-B595-4D7C-9CBA-8CA8F403E38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378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/>
              <a:t>방금 설명드린 </a:t>
            </a:r>
            <a:r>
              <a:rPr lang="en-US" altLang="ko-KR" baseline="0"/>
              <a:t>Metastore </a:t>
            </a:r>
            <a:r>
              <a:rPr lang="ko-KR" altLang="en-US" baseline="0"/>
              <a:t>중에서 </a:t>
            </a:r>
            <a:r>
              <a:rPr lang="en-US" altLang="ko-KR" baseline="0"/>
              <a:t>athena</a:t>
            </a:r>
            <a:r>
              <a:rPr lang="ko-KR" altLang="en-US" baseline="0"/>
              <a:t>는 주로 </a:t>
            </a:r>
            <a:r>
              <a:rPr lang="en-US" altLang="ko-KR" baseline="0"/>
              <a:t>Glue data Catalog</a:t>
            </a:r>
            <a:r>
              <a:rPr lang="ko-KR" altLang="en-US" baseline="0"/>
              <a:t>를 사용하게 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r>
              <a:rPr lang="ko-KR" altLang="en-US" baseline="0"/>
              <a:t>먼저 오른쪽 화면은 </a:t>
            </a:r>
            <a:r>
              <a:rPr lang="en-US" altLang="ko-KR" baseline="0"/>
              <a:t>Glue data catalog</a:t>
            </a:r>
            <a:r>
              <a:rPr lang="ko-KR" altLang="en-US" baseline="0"/>
              <a:t>의 예시로 파일 </a:t>
            </a:r>
            <a:r>
              <a:rPr lang="en-US" altLang="ko-KR" baseline="0"/>
              <a:t>location, </a:t>
            </a:r>
            <a:r>
              <a:rPr lang="ko-KR" altLang="en-US" baseline="0"/>
              <a:t>포맷정보와 컬럼</a:t>
            </a:r>
            <a:r>
              <a:rPr lang="en-US" altLang="ko-KR" baseline="0"/>
              <a:t>, </a:t>
            </a:r>
            <a:r>
              <a:rPr lang="ko-KR" altLang="en-US" baseline="0"/>
              <a:t>타입 정보들을 관리하고 있음을 알 수 있습니다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r>
              <a:rPr lang="en-US" altLang="ko-KR" baseline="0"/>
              <a:t>athena</a:t>
            </a:r>
            <a:r>
              <a:rPr lang="ko-KR" altLang="en-US" baseline="0"/>
              <a:t>는 데이터</a:t>
            </a:r>
            <a:r>
              <a:rPr lang="en-US" altLang="ko-KR" baseline="0"/>
              <a:t>, </a:t>
            </a:r>
            <a:r>
              <a:rPr lang="ko-KR" altLang="en-US" baseline="0"/>
              <a:t>스키마</a:t>
            </a:r>
            <a:r>
              <a:rPr lang="en-US" altLang="ko-KR" baseline="0"/>
              <a:t>, </a:t>
            </a:r>
            <a:r>
              <a:rPr lang="ko-KR" altLang="en-US" baseline="0"/>
              <a:t>쿼리 엔진이 분리된 구조입니다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r>
              <a:rPr lang="en-US" altLang="ko-KR" baseline="0"/>
              <a:t>1</a:t>
            </a:r>
            <a:r>
              <a:rPr lang="ko-KR" altLang="en-US" baseline="0"/>
              <a:t>번화살표와 같이 </a:t>
            </a:r>
            <a:r>
              <a:rPr lang="en-US" altLang="ko-KR" baseline="0"/>
              <a:t>athena</a:t>
            </a:r>
            <a:r>
              <a:rPr lang="ko-KR" altLang="en-US" baseline="0"/>
              <a:t>에서 </a:t>
            </a:r>
            <a:r>
              <a:rPr lang="en-US" altLang="ko-KR" baseline="0"/>
              <a:t>DDL</a:t>
            </a:r>
            <a:r>
              <a:rPr lang="ko-KR" altLang="en-US" baseline="0"/>
              <a:t>문을 사용하여 테이블을 생성하면 </a:t>
            </a:r>
            <a:r>
              <a:rPr lang="en-US" altLang="ko-KR" baseline="0"/>
              <a:t>glue catalog</a:t>
            </a:r>
            <a:r>
              <a:rPr lang="ko-KR" altLang="en-US" baseline="0"/>
              <a:t>에 스키마가 등록됩니다</a:t>
            </a:r>
            <a:r>
              <a:rPr lang="en-US" altLang="ko-KR" baseline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/>
              <a:t>또는 </a:t>
            </a:r>
            <a:r>
              <a:rPr lang="en-US" altLang="ko-KR" baseline="0"/>
              <a:t>glue catalog</a:t>
            </a:r>
            <a:r>
              <a:rPr lang="ko-KR" altLang="en-US" baseline="0"/>
              <a:t>에 직접 등록할 수도 있습니다</a:t>
            </a:r>
            <a:r>
              <a:rPr lang="en-US" altLang="ko-KR" baseline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/>
          </a:p>
          <a:p>
            <a:r>
              <a:rPr lang="ko-KR" altLang="en-US" baseline="0"/>
              <a:t>그다음 </a:t>
            </a:r>
            <a:r>
              <a:rPr lang="en-US" altLang="ko-KR" baseline="0"/>
              <a:t>2</a:t>
            </a:r>
            <a:r>
              <a:rPr lang="ko-KR" altLang="en-US" baseline="0"/>
              <a:t>번과 같이 사용자가 쿼리를 실행하면 스키마를 통해 </a:t>
            </a:r>
            <a:r>
              <a:rPr lang="en-US" altLang="ko-KR" baseline="0"/>
              <a:t>S3</a:t>
            </a:r>
            <a:r>
              <a:rPr lang="ko-KR" altLang="en-US" baseline="0"/>
              <a:t>에서 데이터를 가져오게 됩니다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 </a:t>
            </a:r>
            <a:endParaRPr lang="en-US" altLang="ko-KR" baseline="0"/>
          </a:p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4B674-B595-4D7C-9CBA-8CA8F403E38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80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테이블 생성 과정을 구체적으로 보여드리겠습니다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S3</a:t>
            </a:r>
            <a:r>
              <a:rPr lang="ko-KR" altLang="en-US" baseline="0"/>
              <a:t> 특정 위치에 데이터가 있고</a:t>
            </a:r>
            <a:r>
              <a:rPr lang="en-US" altLang="ko-KR" baseline="0"/>
              <a:t>,</a:t>
            </a:r>
            <a:r>
              <a:rPr lang="ko-KR" altLang="en-US" baseline="0"/>
              <a:t> </a:t>
            </a:r>
            <a:r>
              <a:rPr lang="en-US" altLang="ko-KR" baseline="0"/>
              <a:t>Create table</a:t>
            </a:r>
            <a:r>
              <a:rPr lang="ko-KR" altLang="en-US" baseline="0"/>
              <a:t>문을 실행합니다</a:t>
            </a:r>
            <a:r>
              <a:rPr lang="en-US" altLang="ko-KR" baseline="0"/>
              <a:t>. </a:t>
            </a:r>
          </a:p>
          <a:p>
            <a:r>
              <a:rPr lang="ko-KR" altLang="en-US" baseline="0"/>
              <a:t>이때 </a:t>
            </a:r>
            <a:r>
              <a:rPr lang="en-US" altLang="ko-KR" baseline="0"/>
              <a:t>location</a:t>
            </a:r>
            <a:r>
              <a:rPr lang="ko-KR" altLang="en-US" baseline="0"/>
              <a:t>에는 이 테이블의 데이터가 있는 </a:t>
            </a:r>
            <a:r>
              <a:rPr lang="en-US" altLang="ko-KR" baseline="0"/>
              <a:t>S3</a:t>
            </a:r>
            <a:r>
              <a:rPr lang="ko-KR" altLang="en-US" baseline="0"/>
              <a:t>의 위치를 정의해야 합니다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그래서 이 테이블의 데이터는 이 위치에 있다라는 것을 알려줍니다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r>
              <a:rPr lang="ko-KR" altLang="en-US" baseline="0"/>
              <a:t>그리고 방금 생성한 테이블을 조회하면 </a:t>
            </a:r>
            <a:r>
              <a:rPr lang="en-US" altLang="ko-KR" baseline="0"/>
              <a:t>S3</a:t>
            </a:r>
            <a:r>
              <a:rPr lang="ko-KR" altLang="en-US" baseline="0"/>
              <a:t>에 있는 데이터를 스키마의 포맷에 맞춰서 읽게 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r>
              <a:rPr lang="ko-KR" altLang="en-US" baseline="0"/>
              <a:t>이렇게 생성한 테이블은 별도의 설정없이 바로 조회가 가능하고</a:t>
            </a:r>
            <a:r>
              <a:rPr lang="en-US" altLang="ko-KR" baseline="0"/>
              <a:t>,</a:t>
            </a:r>
            <a:r>
              <a:rPr lang="ko-KR" altLang="en-US" baseline="0"/>
              <a:t> </a:t>
            </a:r>
            <a:r>
              <a:rPr lang="en-US" altLang="ko-KR" baseline="0"/>
              <a:t>athena</a:t>
            </a:r>
            <a:r>
              <a:rPr lang="ko-KR" altLang="en-US" baseline="0"/>
              <a:t>뿐만 아니라 </a:t>
            </a:r>
            <a:r>
              <a:rPr lang="en-US" altLang="ko-KR" baseline="0"/>
              <a:t>Redshift</a:t>
            </a:r>
            <a:r>
              <a:rPr lang="ko-KR" altLang="en-US" baseline="0"/>
              <a:t>나 </a:t>
            </a:r>
            <a:r>
              <a:rPr lang="en-US" altLang="ko-KR" baseline="0"/>
              <a:t>spark</a:t>
            </a:r>
            <a:r>
              <a:rPr lang="ko-KR" altLang="en-US" baseline="0"/>
              <a:t>등 다른 서비스에서 사용할 수 있습니다</a:t>
            </a:r>
            <a:r>
              <a:rPr lang="en-US" altLang="ko-KR" baseline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4B674-B595-4D7C-9CBA-8CA8F403E38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854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잠깐 </a:t>
            </a:r>
            <a:r>
              <a:rPr lang="en-US" altLang="ko-KR" dirty="0"/>
              <a:t>S3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요금체계에 대해 살펴보고 가겠습니다</a:t>
            </a:r>
            <a:endParaRPr lang="en-US" altLang="ko-KR" dirty="0"/>
          </a:p>
          <a:p>
            <a:r>
              <a:rPr lang="en-US" altLang="ko-KR" dirty="0"/>
              <a:t>S3</a:t>
            </a:r>
            <a:r>
              <a:rPr lang="ko-KR" altLang="en-US" dirty="0"/>
              <a:t>는 사용한만큼 지불하는</a:t>
            </a:r>
            <a:r>
              <a:rPr lang="en-US" altLang="ko-KR" dirty="0"/>
              <a:t>, </a:t>
            </a:r>
            <a:r>
              <a:rPr lang="ko-KR" altLang="en-US" dirty="0"/>
              <a:t>즉 종량제 방식의 요금체계를 채택하고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예를 들어</a:t>
            </a:r>
            <a:r>
              <a:rPr lang="en-US" altLang="ko-KR" dirty="0"/>
              <a:t>, S3</a:t>
            </a:r>
            <a:r>
              <a:rPr lang="ko-KR" altLang="en-US" dirty="0"/>
              <a:t>에 저장한 용량의 크기가 작으면 적은 요금을</a:t>
            </a:r>
            <a:r>
              <a:rPr lang="en-US" altLang="ko-KR" dirty="0"/>
              <a:t>, </a:t>
            </a:r>
            <a:r>
              <a:rPr lang="ko-KR" altLang="en-US" dirty="0"/>
              <a:t>저장한 용량이 많으면 많은 요금을 지불하여 사용한다고 보시면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02DAAD-4894-DDE0-7318-BC26EF49B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3128-E3D4-44E8-8FBD-ACBEC85E777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693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방금 생성한 테이블을 삭제해보겠습니다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Drop</a:t>
            </a:r>
            <a:r>
              <a:rPr lang="en-US" altLang="ko-KR" baseline="0"/>
              <a:t> table </a:t>
            </a:r>
            <a:r>
              <a:rPr lang="ko-KR" altLang="en-US" baseline="0"/>
              <a:t>후에 테이블을 조회해보면 오른쪽 위에 화면과 같이 테이블이 존재하지 않는다라고 나옵니다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방금 테이블을 삭제했기 때문입니다</a:t>
            </a:r>
            <a:r>
              <a:rPr lang="en-US" altLang="ko-KR" baseline="0"/>
              <a:t>. </a:t>
            </a:r>
          </a:p>
          <a:p>
            <a:endParaRPr lang="en-US" altLang="ko-KR" baseline="0"/>
          </a:p>
          <a:p>
            <a:r>
              <a:rPr lang="ko-KR" altLang="en-US" baseline="0"/>
              <a:t>그런데 </a:t>
            </a:r>
            <a:r>
              <a:rPr lang="en-US" altLang="ko-KR" baseline="0"/>
              <a:t>S3</a:t>
            </a:r>
            <a:r>
              <a:rPr lang="ko-KR" altLang="en-US" baseline="0"/>
              <a:t>의 데이터는 삭제되지 않고 그대로 남아있습니다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r>
              <a:rPr lang="ko-KR" altLang="en-US" baseline="0"/>
              <a:t>이렇듯 </a:t>
            </a:r>
            <a:r>
              <a:rPr lang="en-US" altLang="ko-KR" baseline="0"/>
              <a:t>athena</a:t>
            </a:r>
            <a:r>
              <a:rPr lang="ko-KR" altLang="en-US" baseline="0"/>
              <a:t>에서는 테이블을 </a:t>
            </a:r>
            <a:r>
              <a:rPr lang="en-US" altLang="ko-KR" baseline="0"/>
              <a:t>drop</a:t>
            </a:r>
            <a:r>
              <a:rPr lang="ko-KR" altLang="en-US" baseline="0"/>
              <a:t>해도 스키마만 삭제될 뿐 데이터는 삭제되지 않습니다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4B674-B595-4D7C-9CBA-8CA8F403E38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2790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마지막으로 </a:t>
            </a:r>
            <a:r>
              <a:rPr lang="en-US" altLang="ko-KR"/>
              <a:t>athena</a:t>
            </a:r>
            <a:r>
              <a:rPr lang="ko-KR" altLang="en-US"/>
              <a:t>는 다양한 파일 형식을 지원합니다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en-US" altLang="ko-KR"/>
              <a:t>parquet,</a:t>
            </a:r>
            <a:r>
              <a:rPr lang="en-US" altLang="ko-KR" baseline="0"/>
              <a:t> orc, csv, json </a:t>
            </a:r>
            <a:r>
              <a:rPr lang="ko-KR" altLang="en-US" baseline="0"/>
              <a:t>등 </a:t>
            </a:r>
            <a:r>
              <a:rPr lang="en-US" altLang="ko-KR" baseline="0"/>
              <a:t>s3</a:t>
            </a:r>
            <a:r>
              <a:rPr lang="ko-KR" altLang="en-US" baseline="0"/>
              <a:t>에 저장된 다양한 데이터 형식의 파일을 읽을 수 있습니다</a:t>
            </a:r>
            <a:r>
              <a:rPr lang="en-US" altLang="ko-KR" baseline="0"/>
              <a:t>. </a:t>
            </a:r>
          </a:p>
          <a:p>
            <a:endParaRPr lang="en-US" altLang="ko-KR"/>
          </a:p>
          <a:p>
            <a:r>
              <a:rPr lang="ko-KR" altLang="en-US"/>
              <a:t>그리고 </a:t>
            </a:r>
            <a:r>
              <a:rPr lang="en-US" altLang="ko-KR"/>
              <a:t>Athena</a:t>
            </a:r>
            <a:r>
              <a:rPr lang="ko-KR" altLang="en-US"/>
              <a:t>는</a:t>
            </a:r>
            <a:r>
              <a:rPr lang="ko-KR" altLang="en-US" baseline="0"/>
              <a:t> 쿼리 결과를 </a:t>
            </a:r>
            <a:r>
              <a:rPr lang="en-US" altLang="ko-KR" baseline="0"/>
              <a:t>csv</a:t>
            </a:r>
            <a:r>
              <a:rPr lang="ko-KR" altLang="en-US" baseline="0"/>
              <a:t>파일로 저장합니다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쿼리를 실행하면 오른쪽과 같이 </a:t>
            </a:r>
            <a:r>
              <a:rPr lang="en-US" altLang="ko-KR" baseline="0"/>
              <a:t>CSV</a:t>
            </a:r>
            <a:r>
              <a:rPr lang="ko-KR" altLang="en-US" baseline="0"/>
              <a:t>파일이 </a:t>
            </a:r>
            <a:r>
              <a:rPr lang="en-US" altLang="ko-KR" baseline="0"/>
              <a:t>S3</a:t>
            </a:r>
            <a:r>
              <a:rPr lang="ko-KR" altLang="en-US" baseline="0"/>
              <a:t>에 저장됩니다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endParaRPr lang="en-US" altLang="ko-KR" baseline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** ORC</a:t>
            </a:r>
            <a:r>
              <a:rPr lang="en-US" altLang="ko-KR" baseline="0"/>
              <a:t> : HIve </a:t>
            </a:r>
            <a:r>
              <a:rPr lang="ko-KR" altLang="en-US" baseline="0"/>
              <a:t>최적</a:t>
            </a:r>
            <a:r>
              <a:rPr lang="en-US" altLang="ko-KR" baseline="0"/>
              <a:t>, parquet : spark, presto </a:t>
            </a:r>
            <a:r>
              <a:rPr lang="ko-KR" altLang="en-US" baseline="0"/>
              <a:t>최적</a:t>
            </a:r>
            <a:endParaRPr lang="ko-KR" altLang="en-US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4B674-B595-4D7C-9CBA-8CA8F403E38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8683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aws</a:t>
            </a:r>
            <a:r>
              <a:rPr lang="en-US" altLang="ko-KR" baseline="0"/>
              <a:t> athena</a:t>
            </a:r>
            <a:r>
              <a:rPr lang="ko-KR" altLang="en-US" baseline="0"/>
              <a:t>에 접속하는 방법으로는 </a:t>
            </a:r>
            <a:r>
              <a:rPr lang="en-US" altLang="ko-KR" baseline="0"/>
              <a:t>aws management </a:t>
            </a:r>
            <a:r>
              <a:rPr lang="ko-KR" altLang="en-US" baseline="0"/>
              <a:t>콘솔 또는 </a:t>
            </a:r>
            <a:r>
              <a:rPr lang="en-US" altLang="ko-KR" baseline="0"/>
              <a:t>dbeaver</a:t>
            </a:r>
            <a:r>
              <a:rPr lang="ko-KR" altLang="en-US" baseline="0"/>
              <a:t>를 통한 접속 두가지가 있습니다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별도의 설정없이 접속하여 즉시 조회할 수 있습니다</a:t>
            </a:r>
            <a:r>
              <a:rPr lang="en-US" altLang="ko-KR" baseline="0"/>
              <a:t>. </a:t>
            </a:r>
            <a:endParaRPr lang="ko-KR" altLang="en-US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4B674-B595-4D7C-9CBA-8CA8F403E38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9414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</a:t>
            </a:r>
            <a:r>
              <a:rPr lang="en-US" altLang="ko-KR"/>
              <a:t>Athena</a:t>
            </a:r>
            <a:r>
              <a:rPr lang="ko-KR" altLang="en-US"/>
              <a:t>의 요금 방식에 대해서</a:t>
            </a:r>
            <a:r>
              <a:rPr lang="ko-KR" altLang="en-US" baseline="0"/>
              <a:t> 말씀드리겠습니다</a:t>
            </a:r>
            <a:r>
              <a:rPr lang="en-US" altLang="ko-KR" baseline="0"/>
              <a:t>. </a:t>
            </a:r>
          </a:p>
          <a:p>
            <a:r>
              <a:rPr lang="en-US" altLang="ko-KR" baseline="0"/>
              <a:t>athena</a:t>
            </a:r>
            <a:r>
              <a:rPr lang="ko-KR" altLang="en-US" baseline="0"/>
              <a:t>는 서버리스 서비스기 때문에 스캔한 데이터에 대해서만 요금을 지불하는 종량제 요금 방식을 사용합니다</a:t>
            </a:r>
            <a:r>
              <a:rPr lang="en-US" altLang="ko-KR" baseline="0"/>
              <a:t>.</a:t>
            </a:r>
          </a:p>
          <a:p>
            <a:endParaRPr lang="en-US" altLang="ko-KR"/>
          </a:p>
          <a:p>
            <a:r>
              <a:rPr lang="en-US" altLang="ko-KR"/>
              <a:t>s3</a:t>
            </a:r>
            <a:r>
              <a:rPr lang="ko-KR" altLang="en-US"/>
              <a:t>데이터 사이즈가 아닌 스캔한 데이터의 사이즈에 따라 요금이 부과되고</a:t>
            </a:r>
            <a:r>
              <a:rPr lang="en-US" altLang="ko-KR"/>
              <a:t>, 1</a:t>
            </a:r>
            <a:r>
              <a:rPr lang="ko-KR" altLang="en-US"/>
              <a:t>테라바이트 당 </a:t>
            </a:r>
            <a:r>
              <a:rPr lang="en-US" altLang="ko-KR"/>
              <a:t>5</a:t>
            </a:r>
            <a:r>
              <a:rPr lang="ko-KR" altLang="en-US"/>
              <a:t>달러입니다</a:t>
            </a:r>
            <a:r>
              <a:rPr lang="en-US" altLang="ko-KR"/>
              <a:t>. </a:t>
            </a:r>
          </a:p>
          <a:p>
            <a:r>
              <a:rPr lang="ko-KR" altLang="en-US"/>
              <a:t>예시를 보시면 두번째는 </a:t>
            </a:r>
            <a:r>
              <a:rPr lang="en-US" altLang="ko-KR"/>
              <a:t>S3</a:t>
            </a:r>
            <a:r>
              <a:rPr lang="ko-KR" altLang="en-US"/>
              <a:t>데이터 사이즈는 더크지만 쿼리 스캔사이즈가 더 작기 때문에 비용이 적게 나온것을 알수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즉 비용절감을 위해선 스캔사이즈를 줄이는 것이 핵심이고 데이터 압축이나 파티셔닝기법을 활용할 수 있습니다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오른쪽 그림을 보시면 쿼리를 실행했을 때 </a:t>
            </a:r>
            <a:r>
              <a:rPr lang="en-US" altLang="ko-KR"/>
              <a:t>data</a:t>
            </a:r>
            <a:r>
              <a:rPr lang="en-US" altLang="ko-KR" baseline="0"/>
              <a:t> scaned</a:t>
            </a:r>
            <a:r>
              <a:rPr lang="ko-KR" altLang="en-US" baseline="0"/>
              <a:t>에서 데이터 스캔 사이즈를 확인할 수 있고</a:t>
            </a:r>
            <a:r>
              <a:rPr lang="en-US" altLang="ko-KR" baseline="0"/>
              <a:t>, </a:t>
            </a:r>
          </a:p>
          <a:p>
            <a:r>
              <a:rPr lang="ko-KR" altLang="en-US" baseline="0"/>
              <a:t>이 예시에서는 스캔 사이즈가 </a:t>
            </a:r>
            <a:r>
              <a:rPr lang="en-US" altLang="ko-KR" baseline="0"/>
              <a:t>1</a:t>
            </a:r>
            <a:r>
              <a:rPr lang="ko-KR" altLang="en-US" baseline="0"/>
              <a:t>기가라고 나오는데 </a:t>
            </a:r>
            <a:r>
              <a:rPr lang="en-US" altLang="ko-KR" baseline="0"/>
              <a:t>0.005</a:t>
            </a:r>
            <a:r>
              <a:rPr lang="ko-KR" altLang="en-US" baseline="0"/>
              <a:t>달러이고 환산하면 </a:t>
            </a:r>
            <a:r>
              <a:rPr lang="en-US" altLang="ko-KR" baseline="0"/>
              <a:t>7</a:t>
            </a:r>
            <a:r>
              <a:rPr lang="ko-KR" altLang="en-US" baseline="0"/>
              <a:t>원정도로 저렴한 편임을 알 수 있습니다</a:t>
            </a:r>
            <a:r>
              <a:rPr lang="en-US" altLang="ko-KR" baseline="0"/>
              <a:t>.</a:t>
            </a:r>
            <a:endParaRPr lang="en-US" altLang="ko-KR"/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4B674-B595-4D7C-9CBA-8CA8F403E38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1161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마지막으로 </a:t>
            </a:r>
            <a:r>
              <a:rPr lang="en-US" altLang="ko-KR"/>
              <a:t>athena</a:t>
            </a:r>
            <a:r>
              <a:rPr lang="ko-KR" altLang="en-US"/>
              <a:t>성능 향상 방안에 대해 말씀드리겠습니다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먼저 파티셔닝입니다</a:t>
            </a:r>
            <a:r>
              <a:rPr lang="en-US" altLang="ko-KR"/>
              <a:t>. </a:t>
            </a:r>
          </a:p>
          <a:p>
            <a:r>
              <a:rPr lang="ko-KR" altLang="en-US"/>
              <a:t>테이블을 생성할 때 파티션 키를 지정할 수 있습니다</a:t>
            </a:r>
            <a:r>
              <a:rPr lang="en-US" altLang="ko-KR"/>
              <a:t>. </a:t>
            </a:r>
          </a:p>
          <a:p>
            <a:r>
              <a:rPr lang="ko-KR" altLang="en-US"/>
              <a:t>그리고 </a:t>
            </a:r>
            <a:r>
              <a:rPr lang="en-US" altLang="ko-KR"/>
              <a:t>s3</a:t>
            </a:r>
            <a:r>
              <a:rPr lang="ko-KR" altLang="en-US"/>
              <a:t>의 데이터가 파티션키로 나눠져 있다면 해당 데이터만 읽을 수 있습니다</a:t>
            </a:r>
            <a:r>
              <a:rPr lang="en-US" altLang="ko-KR"/>
              <a:t>.</a:t>
            </a:r>
          </a:p>
          <a:p>
            <a:endParaRPr lang="en-US" altLang="ko-KR" baseline="0"/>
          </a:p>
          <a:p>
            <a:r>
              <a:rPr lang="ko-KR" altLang="en-US" baseline="0"/>
              <a:t>파티셔닝 되어있는 테이블과 아닌 테이블에 같은 쿼리를 실행하여 결과를 비교해보았습니다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조건절이 </a:t>
            </a:r>
            <a:r>
              <a:rPr lang="en-US" altLang="ko-KR" baseline="0"/>
              <a:t>year=2022</a:t>
            </a:r>
            <a:r>
              <a:rPr lang="ko-KR" altLang="en-US" baseline="0"/>
              <a:t>인 쿼리를 실행했을 때 파티셔닝이 되어있지 않는 테이블이라면 </a:t>
            </a:r>
            <a:r>
              <a:rPr lang="en-US" altLang="ko-KR" baseline="0"/>
              <a:t>1</a:t>
            </a:r>
            <a:r>
              <a:rPr lang="ko-KR" altLang="en-US" baseline="0"/>
              <a:t>번처럼 전체 폴터를 스캔하고 </a:t>
            </a:r>
            <a:r>
              <a:rPr lang="en-US" altLang="ko-KR" baseline="0"/>
              <a:t>athena</a:t>
            </a:r>
            <a:r>
              <a:rPr lang="ko-KR" altLang="en-US" baseline="0"/>
              <a:t>엔진에서 필터링 처리하게 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r>
              <a:rPr lang="ko-KR" altLang="en-US" baseline="0"/>
              <a:t>그러나 </a:t>
            </a:r>
            <a:r>
              <a:rPr lang="en-US" altLang="ko-KR" baseline="0"/>
              <a:t>year</a:t>
            </a:r>
            <a:r>
              <a:rPr lang="ko-KR" altLang="en-US" baseline="0"/>
              <a:t>로 파티셔닝이 되어있는 테이블이라면 </a:t>
            </a:r>
            <a:r>
              <a:rPr lang="en-US" altLang="ko-KR" baseline="0"/>
              <a:t>2</a:t>
            </a:r>
            <a:r>
              <a:rPr lang="ko-KR" altLang="en-US" baseline="0"/>
              <a:t>번처럼 </a:t>
            </a:r>
            <a:r>
              <a:rPr lang="en-US" altLang="ko-KR" baseline="0"/>
              <a:t>s3</a:t>
            </a:r>
            <a:r>
              <a:rPr lang="ko-KR" altLang="en-US" baseline="0"/>
              <a:t>에 </a:t>
            </a:r>
            <a:r>
              <a:rPr lang="en-US" altLang="ko-KR" baseline="0"/>
              <a:t>year=2022 </a:t>
            </a:r>
            <a:r>
              <a:rPr lang="ko-KR" altLang="en-US" baseline="0"/>
              <a:t>폴더의 데이터만 스캔하여 같은 쿼리를 실행하더라도 훨씬 저렴하게 이용할 수 있습니다</a:t>
            </a:r>
            <a:r>
              <a:rPr lang="en-US" altLang="ko-KR" baseline="0"/>
              <a:t>. </a:t>
            </a:r>
          </a:p>
          <a:p>
            <a:endParaRPr lang="en-US" altLang="ko-KR" baseline="0"/>
          </a:p>
          <a:p>
            <a:endParaRPr lang="en-US" altLang="ko-KR" baseline="0"/>
          </a:p>
          <a:p>
            <a:endParaRPr lang="en-US" altLang="ko-KR" baseline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4B674-B595-4D7C-9CBA-8CA8F403E38D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594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다음으로 컬럼 기반 데이터 형식을 사용하는 방법입니다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컬럼기반 데이터 형식은 컬럼을 기반으로 데이터를 압축하여 저장하는 방식이고 </a:t>
            </a:r>
            <a:r>
              <a:rPr lang="en-US" altLang="ko-KR"/>
              <a:t>parquet</a:t>
            </a:r>
            <a:r>
              <a:rPr lang="ko-KR" altLang="en-US"/>
              <a:t>나 </a:t>
            </a:r>
            <a:r>
              <a:rPr lang="en-US" altLang="ko-KR"/>
              <a:t>orc </a:t>
            </a:r>
            <a:r>
              <a:rPr lang="ko-KR" altLang="en-US"/>
              <a:t>등이 있습니다</a:t>
            </a:r>
            <a:r>
              <a:rPr lang="en-US" altLang="ko-KR"/>
              <a:t>.</a:t>
            </a:r>
          </a:p>
          <a:p>
            <a:r>
              <a:rPr lang="ko-KR" altLang="en-US"/>
              <a:t>반대되는 개념으로 로우 기반 데이터 형식이 있는데 </a:t>
            </a:r>
            <a:r>
              <a:rPr lang="en-US" altLang="ko-KR"/>
              <a:t>csv</a:t>
            </a:r>
            <a:r>
              <a:rPr lang="ko-KR" altLang="en-US"/>
              <a:t>나 </a:t>
            </a:r>
            <a:r>
              <a:rPr lang="en-US" altLang="ko-KR"/>
              <a:t>text</a:t>
            </a:r>
            <a:r>
              <a:rPr lang="ko-KR" altLang="en-US"/>
              <a:t>파일이 이에 해당됩니다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그림을 보시면 이 둘의 차이점을 알 수 있는데</a:t>
            </a:r>
            <a:endParaRPr lang="en-US" altLang="ko-KR"/>
          </a:p>
          <a:p>
            <a:r>
              <a:rPr lang="ko-KR" altLang="en-US"/>
              <a:t>로우기반 형식은 로우단위로 저장이 되고</a:t>
            </a:r>
            <a:r>
              <a:rPr lang="en-US" altLang="ko-KR"/>
              <a:t>, </a:t>
            </a:r>
            <a:r>
              <a:rPr lang="ko-KR" altLang="en-US"/>
              <a:t>컬럼기반 형식은 컬럼단위로</a:t>
            </a:r>
            <a:r>
              <a:rPr lang="ko-KR" altLang="en-US" baseline="0"/>
              <a:t> 압축되어 저장이 됩니다</a:t>
            </a:r>
            <a:r>
              <a:rPr lang="en-US" altLang="ko-KR" baseline="0"/>
              <a:t>.</a:t>
            </a:r>
          </a:p>
          <a:p>
            <a:endParaRPr lang="en-US" altLang="ko-KR" baseline="0"/>
          </a:p>
          <a:p>
            <a:r>
              <a:rPr lang="ko-KR" altLang="en-US" baseline="0"/>
              <a:t>이러한 컬럼 기반 포맷은 저장시에 데이터의 압축룰이 더 높아 파일 사이즈를 줄일 수 있고</a:t>
            </a:r>
            <a:r>
              <a:rPr lang="en-US" altLang="ko-KR" baseline="0"/>
              <a:t>,</a:t>
            </a:r>
          </a:p>
          <a:p>
            <a:r>
              <a:rPr lang="ko-KR" altLang="en-US" baseline="0"/>
              <a:t>쿼리 실행시에 필요한 컬럼만 읽어서 스캔양을 줄일 수 있다는 장점이 있습니다</a:t>
            </a:r>
            <a:r>
              <a:rPr lang="en-US" altLang="ko-KR" baseline="0"/>
              <a:t>.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4B674-B595-4D7C-9CBA-8CA8F403E38D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597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컬럼기반 형식인 </a:t>
            </a:r>
            <a:r>
              <a:rPr lang="en-US" altLang="ko-KR"/>
              <a:t>parquet</a:t>
            </a:r>
            <a:r>
              <a:rPr lang="ko-KR" altLang="en-US"/>
              <a:t>와 로우기반형식인 </a:t>
            </a:r>
            <a:r>
              <a:rPr lang="en-US" altLang="ko-KR"/>
              <a:t>csv</a:t>
            </a:r>
            <a:r>
              <a:rPr lang="ko-KR" altLang="en-US"/>
              <a:t>를 비교해보았습니다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r>
              <a:rPr lang="ko-KR" altLang="en-US"/>
              <a:t>같은 데이터를 </a:t>
            </a:r>
            <a:r>
              <a:rPr lang="en-US" altLang="ko-KR" baseline="0"/>
              <a:t>csv</a:t>
            </a:r>
            <a:r>
              <a:rPr lang="ko-KR" altLang="en-US" baseline="0"/>
              <a:t>와 </a:t>
            </a:r>
            <a:r>
              <a:rPr lang="en-US" altLang="ko-KR" baseline="0"/>
              <a:t>parque</a:t>
            </a:r>
            <a:r>
              <a:rPr lang="ko-KR" altLang="en-US" baseline="0"/>
              <a:t>로 각각 저장한 후 전체 데이터를 스캔한 결과 </a:t>
            </a:r>
            <a:r>
              <a:rPr lang="en-US" altLang="ko-KR" baseline="0"/>
              <a:t>parquet</a:t>
            </a:r>
            <a:r>
              <a:rPr lang="ko-KR" altLang="en-US" baseline="0"/>
              <a:t>형식 사용시 데이터 압축 효과가 발생하여 데이터 스캔사이즈가 약 </a:t>
            </a:r>
            <a:r>
              <a:rPr lang="en-US" altLang="ko-KR" baseline="0"/>
              <a:t>3</a:t>
            </a:r>
            <a:r>
              <a:rPr lang="ko-KR" altLang="en-US" baseline="0"/>
              <a:t>배정도 줄었습니다</a:t>
            </a:r>
            <a:r>
              <a:rPr lang="en-US" altLang="ko-KR" baseline="0"/>
              <a:t>.</a:t>
            </a:r>
          </a:p>
          <a:p>
            <a:r>
              <a:rPr lang="ko-KR" altLang="en-US" baseline="0"/>
              <a:t>또 같은 쿼리를 실행했을 때 필요 컬럼만 읽는 효과까지 발생하여 스캔사이즈가 약 </a:t>
            </a:r>
            <a:r>
              <a:rPr lang="en-US" altLang="ko-KR" baseline="0"/>
              <a:t>5</a:t>
            </a:r>
            <a:r>
              <a:rPr lang="ko-KR" altLang="en-US" baseline="0"/>
              <a:t>배가 절감된 것을 알 수 있습니다</a:t>
            </a:r>
            <a:r>
              <a:rPr lang="en-US" altLang="ko-KR" baseline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44B674-B595-4D7C-9CBA-8CA8F403E38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245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EMR</a:t>
            </a:r>
            <a:r>
              <a:rPr lang="ko-KR" altLang="en-US" dirty="0"/>
              <a:t> 정의에 대해서 간단하게 언급하고 넘어가자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Hadoop</a:t>
            </a:r>
            <a:r>
              <a:rPr lang="ko-KR" altLang="en-US" dirty="0"/>
              <a:t>이라는 것 정도만 알리면 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59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하둡은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하나의 성능 좋은 컴퓨터를 이용하여 데이터를 처리하는 대신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적당한 성능의 범용 컴퓨터 여러 대를 클러스터화하고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큰 크기의 데이터를 클러스터에서 병렬로 동시에 처리하여 처리 속도를 높이는 것을 목적으로 하는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분산처리를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위한 오픈소스 프레임워크라고 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1527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632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다시 본론으로 돌아와 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S3</a:t>
            </a:r>
            <a:r>
              <a:rPr lang="ko-KR" altLang="en-US" dirty="0"/>
              <a:t>는 데이터 형식에 관계없이 저장이 가능한데요</a:t>
            </a:r>
            <a:r>
              <a:rPr lang="en-US" altLang="ko-KR" dirty="0"/>
              <a:t>,  </a:t>
            </a:r>
          </a:p>
          <a:p>
            <a:r>
              <a:rPr lang="en-US" altLang="ko-KR" dirty="0"/>
              <a:t>S3 </a:t>
            </a:r>
            <a:r>
              <a:rPr lang="ko-KR" altLang="en-US" dirty="0"/>
              <a:t>데이터 저장 예시화면에서 </a:t>
            </a:r>
            <a:r>
              <a:rPr lang="en-US" altLang="ko-KR" dirty="0"/>
              <a:t>Type </a:t>
            </a:r>
            <a:r>
              <a:rPr lang="ko-KR" altLang="en-US" dirty="0"/>
              <a:t>부분을 보시면 </a:t>
            </a:r>
            <a:r>
              <a:rPr lang="en-US" altLang="ko-KR" dirty="0"/>
              <a:t>parquet, </a:t>
            </a:r>
            <a:r>
              <a:rPr lang="en-US" altLang="ko-KR" dirty="0" err="1"/>
              <a:t>json</a:t>
            </a:r>
            <a:r>
              <a:rPr lang="en-US" altLang="ko-KR" dirty="0"/>
              <a:t>, … mp4, jpg </a:t>
            </a:r>
            <a:r>
              <a:rPr lang="ko-KR" altLang="en-US" dirty="0"/>
              <a:t>와 같이</a:t>
            </a:r>
            <a:endParaRPr lang="en-US" altLang="ko-KR" dirty="0"/>
          </a:p>
          <a:p>
            <a:r>
              <a:rPr lang="ko-KR" altLang="en-US" dirty="0"/>
              <a:t>정형 반정형 비정형 관계없이 </a:t>
            </a:r>
            <a:r>
              <a:rPr lang="en-US" altLang="ko-KR" dirty="0"/>
              <a:t>S3</a:t>
            </a:r>
            <a:r>
              <a:rPr lang="ko-KR" altLang="en-US" dirty="0"/>
              <a:t>에 저장이 가능합니다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</a:t>
            </a:r>
            <a:r>
              <a:rPr lang="en-US" altLang="ko-KR" dirty="0"/>
              <a:t>, S3</a:t>
            </a:r>
            <a:r>
              <a:rPr lang="ko-KR" altLang="en-US" dirty="0"/>
              <a:t>는 요금이 저렴한 스토리지 서비스로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오른쪽의 그림의 스토리지 요금의 예시 표를 보면</a:t>
            </a:r>
            <a:r>
              <a:rPr lang="en-US" altLang="ko-KR" dirty="0"/>
              <a:t>, </a:t>
            </a:r>
            <a:r>
              <a:rPr lang="ko-KR" altLang="en-US" dirty="0"/>
              <a:t>저장하는 데이터의 </a:t>
            </a:r>
            <a:r>
              <a:rPr lang="en-US" altLang="ko-KR" dirty="0"/>
              <a:t>GB</a:t>
            </a:r>
            <a:r>
              <a:rPr lang="ko-KR" altLang="en-US" dirty="0"/>
              <a:t>당 요금이 </a:t>
            </a:r>
            <a:r>
              <a:rPr lang="en-US" altLang="ko-KR" dirty="0"/>
              <a:t>0.025 USD </a:t>
            </a:r>
            <a:r>
              <a:rPr lang="ko-KR" altLang="en-US" dirty="0"/>
              <a:t>정도 되는 것을 보실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이걸 원화로 환산을 하면 대략 </a:t>
            </a:r>
            <a:r>
              <a:rPr lang="en-US" altLang="ko-KR" dirty="0"/>
              <a:t>GB</a:t>
            </a:r>
            <a:r>
              <a:rPr lang="ko-KR" altLang="en-US" dirty="0"/>
              <a:t>당 </a:t>
            </a:r>
            <a:r>
              <a:rPr lang="en-US" altLang="ko-KR" dirty="0"/>
              <a:t>34</a:t>
            </a:r>
            <a:r>
              <a:rPr lang="ko-KR" altLang="en-US" dirty="0"/>
              <a:t>원정도로 스토리지 서비스를 사용하실 수 있습니다</a:t>
            </a:r>
            <a:r>
              <a:rPr lang="en-US" altLang="ko-KR" dirty="0"/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0E2328-ED00-16E4-1DA8-FDDBDEF552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3128-E3D4-44E8-8FBD-ACBEC85E777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1023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0526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Managed</a:t>
            </a:r>
            <a:r>
              <a:rPr lang="ko-KR" altLang="en-US" dirty="0"/>
              <a:t>로 해주는 부분에 대해서 설명하자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- 2</a:t>
            </a:r>
            <a:r>
              <a:rPr lang="ko-KR" altLang="en-US" dirty="0"/>
              <a:t>장으로 만드는 것도 고려해보자</a:t>
            </a:r>
            <a:r>
              <a:rPr lang="en-US" altLang="ko-KR" dirty="0"/>
              <a:t>..</a:t>
            </a:r>
          </a:p>
          <a:p>
            <a:endParaRPr lang="en-US" altLang="ko-KR" dirty="0"/>
          </a:p>
          <a:p>
            <a:r>
              <a:rPr lang="en-US" altLang="ko-KR" dirty="0"/>
              <a:t>Layer</a:t>
            </a:r>
            <a:r>
              <a:rPr lang="en-US" altLang="ko-KR" baseline="0" dirty="0"/>
              <a:t> </a:t>
            </a:r>
            <a:r>
              <a:rPr lang="ko-KR" altLang="en-US" baseline="0" dirty="0"/>
              <a:t>별 설명과</a:t>
            </a:r>
            <a:r>
              <a:rPr lang="en-US" altLang="ko-KR" baseline="0" dirty="0"/>
              <a:t>.. Process </a:t>
            </a:r>
            <a:r>
              <a:rPr lang="ko-KR" altLang="en-US" baseline="0" dirty="0"/>
              <a:t>설명을 분리할지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6857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EMR Layer</a:t>
            </a:r>
            <a:r>
              <a:rPr lang="ko-KR" altLang="en-US" dirty="0"/>
              <a:t>에 대해서 설명하자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- software</a:t>
            </a:r>
          </a:p>
          <a:p>
            <a:r>
              <a:rPr lang="en-US" altLang="ko-KR" dirty="0"/>
              <a:t>   - application</a:t>
            </a:r>
          </a:p>
          <a:p>
            <a:r>
              <a:rPr lang="en-US" altLang="ko-KR" dirty="0"/>
              <a:t>   -</a:t>
            </a:r>
            <a:r>
              <a:rPr lang="en-US" altLang="ko-KR" baseline="0" dirty="0"/>
              <a:t> </a:t>
            </a:r>
            <a:r>
              <a:rPr lang="en-US" altLang="ko-KR" baseline="0" dirty="0" err="1"/>
              <a:t>hadoop</a:t>
            </a:r>
            <a:r>
              <a:rPr lang="en-US" altLang="ko-KR" baseline="0" dirty="0"/>
              <a:t> core (yarn, </a:t>
            </a:r>
            <a:r>
              <a:rPr lang="en-US" altLang="ko-KR" baseline="0" dirty="0" err="1"/>
              <a:t>hdfs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r>
              <a:rPr lang="en-US" altLang="ko-KR" dirty="0"/>
              <a:t> - instance</a:t>
            </a:r>
          </a:p>
          <a:p>
            <a:r>
              <a:rPr lang="en-US" altLang="ko-KR" dirty="0"/>
              <a:t> - decoupled storage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3831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단계에 대해서 설명하면서</a:t>
            </a:r>
            <a:r>
              <a:rPr lang="en-US" altLang="ko-KR" dirty="0"/>
              <a:t>, AWS</a:t>
            </a:r>
            <a:r>
              <a:rPr lang="ko-KR" altLang="en-US" dirty="0"/>
              <a:t>의 주요 요소에 대해서 설명하도록 하겠다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각 단계를 화살표로 표시하고</a:t>
            </a:r>
            <a:r>
              <a:rPr lang="en-US" altLang="ko-KR" dirty="0"/>
              <a:t>, </a:t>
            </a:r>
            <a:r>
              <a:rPr lang="ko-KR" altLang="en-US" dirty="0"/>
              <a:t>각 단계마다 어느 위치인지를 </a:t>
            </a:r>
            <a:r>
              <a:rPr lang="en-US" altLang="ko-KR" dirty="0"/>
              <a:t>remind</a:t>
            </a:r>
          </a:p>
          <a:p>
            <a:r>
              <a:rPr lang="ko-KR" altLang="en-US" dirty="0"/>
              <a:t>단계 설명 종료 후에는 </a:t>
            </a:r>
            <a:r>
              <a:rPr lang="en-US" altLang="ko-KR" dirty="0"/>
              <a:t>spark</a:t>
            </a:r>
            <a:r>
              <a:rPr lang="ko-KR" altLang="en-US" dirty="0"/>
              <a:t>을 이용하여 </a:t>
            </a:r>
            <a:r>
              <a:rPr lang="en-US" altLang="ko-KR" dirty="0"/>
              <a:t>S3 </a:t>
            </a:r>
            <a:r>
              <a:rPr lang="ko-KR" altLang="en-US" dirty="0"/>
              <a:t>에 접근함으로서 </a:t>
            </a:r>
            <a:r>
              <a:rPr lang="en-US" altLang="ko-KR" dirty="0"/>
              <a:t>lake</a:t>
            </a:r>
            <a:r>
              <a:rPr lang="ko-KR" altLang="en-US" dirty="0"/>
              <a:t>를 완성하는 의미로 구성하자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구성을 통해서</a:t>
            </a:r>
            <a:endParaRPr lang="en-US" altLang="ko-KR" dirty="0"/>
          </a:p>
          <a:p>
            <a:r>
              <a:rPr lang="en-US" altLang="ko-KR" dirty="0"/>
              <a:t> - AWS</a:t>
            </a:r>
            <a:r>
              <a:rPr lang="ko-KR" altLang="en-US" dirty="0"/>
              <a:t>의 주요 요소 개념을 이해</a:t>
            </a:r>
            <a:endParaRPr lang="en-US" altLang="ko-KR" dirty="0"/>
          </a:p>
          <a:p>
            <a:r>
              <a:rPr lang="en-US" altLang="ko-KR" dirty="0"/>
              <a:t> - lake </a:t>
            </a:r>
            <a:r>
              <a:rPr lang="ko-KR" altLang="en-US" dirty="0"/>
              <a:t>에서 </a:t>
            </a:r>
            <a:r>
              <a:rPr lang="en-US" altLang="ko-KR" dirty="0"/>
              <a:t>EMR/spark</a:t>
            </a:r>
            <a:r>
              <a:rPr lang="ko-KR" altLang="en-US" dirty="0"/>
              <a:t>의 역할 이해 </a:t>
            </a:r>
            <a:r>
              <a:rPr lang="en-US" altLang="ko-KR" dirty="0"/>
              <a:t>(</a:t>
            </a:r>
            <a:r>
              <a:rPr lang="ko-KR" altLang="en-US" dirty="0"/>
              <a:t>최종 </a:t>
            </a:r>
            <a:r>
              <a:rPr lang="en-US" altLang="ko-KR" dirty="0"/>
              <a:t>architecture)</a:t>
            </a:r>
          </a:p>
          <a:p>
            <a:r>
              <a:rPr lang="en-US" altLang="ko-KR" dirty="0"/>
              <a:t>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443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EMR</a:t>
            </a:r>
            <a:r>
              <a:rPr lang="en-US" altLang="ko-KR" baseline="0" dirty="0"/>
              <a:t> version</a:t>
            </a:r>
            <a:r>
              <a:rPr lang="ko-KR" altLang="en-US" baseline="0" dirty="0"/>
              <a:t>은 미리 정의된 </a:t>
            </a:r>
            <a:r>
              <a:rPr lang="en-US" altLang="ko-KR" baseline="0" dirty="0" err="1"/>
              <a:t>preste</a:t>
            </a:r>
            <a:r>
              <a:rPr lang="en-US" altLang="ko-KR" baseline="0" dirty="0"/>
              <a:t> </a:t>
            </a:r>
            <a:r>
              <a:rPr lang="ko-KR" altLang="en-US" baseline="0" dirty="0"/>
              <a:t>개념이다</a:t>
            </a:r>
            <a:br>
              <a:rPr lang="en-US" altLang="ko-KR" baseline="0" dirty="0"/>
            </a:br>
            <a:r>
              <a:rPr lang="en-US" altLang="ko-KR" baseline="0" dirty="0"/>
              <a:t>- </a:t>
            </a:r>
            <a:r>
              <a:rPr lang="ko-KR" altLang="en-US" baseline="0" dirty="0"/>
              <a:t>버전 별로 지원 가능한 </a:t>
            </a:r>
            <a:r>
              <a:rPr lang="en-US" altLang="ko-KR" baseline="0" dirty="0"/>
              <a:t>Application</a:t>
            </a:r>
            <a:r>
              <a:rPr lang="ko-KR" altLang="en-US" baseline="0" dirty="0"/>
              <a:t>과 각각의 </a:t>
            </a:r>
            <a:r>
              <a:rPr lang="en-US" altLang="ko-KR" baseline="0" dirty="0" err="1"/>
              <a:t>versio</a:t>
            </a:r>
            <a:r>
              <a:rPr lang="ko-KR" altLang="en-US" baseline="0" dirty="0"/>
              <a:t>이 정의되어 있다 </a:t>
            </a:r>
            <a:r>
              <a:rPr lang="en-US" altLang="ko-KR" baseline="0" dirty="0"/>
              <a:t>(</a:t>
            </a:r>
            <a:r>
              <a:rPr lang="ko-KR" altLang="en-US" baseline="0" dirty="0"/>
              <a:t>호환성 보장</a:t>
            </a:r>
            <a:r>
              <a:rPr lang="en-US" altLang="ko-KR" baseline="0" dirty="0"/>
              <a:t>?)</a:t>
            </a:r>
            <a:br>
              <a:rPr lang="en-US" altLang="ko-KR" baseline="0" dirty="0"/>
            </a:br>
            <a:r>
              <a:rPr lang="en-US" altLang="ko-KR" baseline="0" dirty="0"/>
              <a:t>- </a:t>
            </a:r>
            <a:r>
              <a:rPr lang="ko-KR" altLang="en-US" baseline="0" dirty="0"/>
              <a:t>특정한 버전의 </a:t>
            </a:r>
            <a:r>
              <a:rPr lang="en-US" altLang="ko-KR" baseline="0" dirty="0"/>
              <a:t>Application </a:t>
            </a:r>
            <a:r>
              <a:rPr lang="ko-KR" altLang="en-US" baseline="0" dirty="0"/>
              <a:t>사용이 반드시 필요하다면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emr</a:t>
            </a:r>
            <a:r>
              <a:rPr lang="en-US" altLang="ko-KR" baseline="0" dirty="0"/>
              <a:t> </a:t>
            </a:r>
            <a:r>
              <a:rPr lang="ko-KR" altLang="en-US" baseline="0" dirty="0"/>
              <a:t>버전을 조정해야 한다</a:t>
            </a:r>
            <a:r>
              <a:rPr lang="en-US" altLang="ko-KR" baseline="0" dirty="0"/>
              <a:t>.</a:t>
            </a:r>
            <a:br>
              <a:rPr lang="en-US" altLang="ko-KR" baseline="0" dirty="0"/>
            </a:br>
            <a:r>
              <a:rPr lang="en-US" altLang="ko-KR" baseline="0" dirty="0"/>
              <a:t>- EMR</a:t>
            </a:r>
            <a:r>
              <a:rPr lang="ko-KR" altLang="en-US" baseline="0" dirty="0"/>
              <a:t>은 기본적으로 과거 버전의 </a:t>
            </a:r>
            <a:r>
              <a:rPr lang="en-US" altLang="ko-KR" baseline="0" dirty="0"/>
              <a:t>bug</a:t>
            </a:r>
            <a:r>
              <a:rPr lang="ko-KR" altLang="en-US" baseline="0" dirty="0"/>
              <a:t>를 </a:t>
            </a:r>
            <a:r>
              <a:rPr lang="ko-KR" altLang="en-US" baseline="0" dirty="0" err="1"/>
              <a:t>패치하는</a:t>
            </a:r>
            <a:r>
              <a:rPr lang="ko-KR" altLang="en-US" baseline="0" dirty="0"/>
              <a:t> 방식이 아니고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새로운 버전으로 대체하는 방식 임에 주의</a:t>
            </a:r>
            <a:br>
              <a:rPr lang="en-US" altLang="ko-KR" baseline="0" dirty="0"/>
            </a:br>
            <a:br>
              <a:rPr lang="en-US" altLang="ko-KR" baseline="0" dirty="0"/>
            </a:br>
            <a:endParaRPr lang="en-US" altLang="ko-KR" baseline="0" dirty="0"/>
          </a:p>
          <a:p>
            <a:pPr marL="228600" indent="-228600">
              <a:buAutoNum type="arabicPeriod"/>
            </a:pPr>
            <a:r>
              <a:rPr lang="en-US" altLang="ko-KR" baseline="0" dirty="0"/>
              <a:t>Multiple Master Node</a:t>
            </a:r>
            <a:br>
              <a:rPr lang="en-US" altLang="ko-KR" baseline="0" dirty="0"/>
            </a:br>
            <a:r>
              <a:rPr lang="en-US" altLang="ko-KR" baseline="0" dirty="0"/>
              <a:t>- hardware </a:t>
            </a:r>
            <a:r>
              <a:rPr lang="ko-KR" altLang="en-US" baseline="0" dirty="0"/>
              <a:t>구조를 먼저 이해해야 하므로 여기서는 </a:t>
            </a:r>
            <a:r>
              <a:rPr lang="en-US" altLang="ko-KR" baseline="0" dirty="0"/>
              <a:t>skip</a:t>
            </a:r>
            <a:br>
              <a:rPr lang="en-US" altLang="ko-KR" baseline="0" dirty="0"/>
            </a:br>
            <a:endParaRPr lang="en-US" altLang="ko-KR" baseline="0" dirty="0"/>
          </a:p>
          <a:p>
            <a:pPr marL="228600" indent="-228600">
              <a:buAutoNum type="arabicPeriod"/>
            </a:pPr>
            <a:r>
              <a:rPr lang="en-US" altLang="ko-KR" baseline="0" dirty="0"/>
              <a:t>Glue Data Catalog</a:t>
            </a:r>
            <a:br>
              <a:rPr lang="en-US" altLang="ko-KR" baseline="0" dirty="0"/>
            </a:br>
            <a:r>
              <a:rPr lang="en-US" altLang="ko-KR" baseline="0" dirty="0"/>
              <a:t>- Data Lake</a:t>
            </a:r>
            <a:r>
              <a:rPr lang="ko-KR" altLang="en-US" baseline="0" dirty="0"/>
              <a:t>의 중요 요소인 </a:t>
            </a:r>
            <a:r>
              <a:rPr lang="en-US" altLang="ko-KR" baseline="0" dirty="0"/>
              <a:t>meta (schema </a:t>
            </a:r>
            <a:r>
              <a:rPr lang="ko-KR" altLang="en-US" baseline="0" dirty="0"/>
              <a:t>정보 관리</a:t>
            </a:r>
            <a:r>
              <a:rPr lang="en-US" altLang="ko-KR" baseline="0" dirty="0"/>
              <a:t>) </a:t>
            </a:r>
            <a:r>
              <a:rPr lang="ko-KR" altLang="en-US" baseline="0" dirty="0"/>
              <a:t>저장소에 대한 선택 부분이다 </a:t>
            </a:r>
            <a:r>
              <a:rPr lang="en-US" altLang="ko-KR" baseline="0" dirty="0"/>
              <a:t>(2</a:t>
            </a:r>
            <a:r>
              <a:rPr lang="ko-KR" altLang="en-US" baseline="0" dirty="0"/>
              <a:t>가지 선택이 가능함</a:t>
            </a:r>
            <a:r>
              <a:rPr lang="en-US" altLang="ko-KR" baseline="0" dirty="0"/>
              <a:t>)</a:t>
            </a:r>
            <a:br>
              <a:rPr lang="en-US" altLang="ko-KR" baseline="0" dirty="0"/>
            </a:br>
            <a:r>
              <a:rPr lang="en-US" altLang="ko-KR" baseline="0" dirty="0"/>
              <a:t>- Glue Data Catalog </a:t>
            </a:r>
            <a:r>
              <a:rPr lang="ko-KR" altLang="en-US" baseline="0" dirty="0"/>
              <a:t>사용 시</a:t>
            </a:r>
            <a:r>
              <a:rPr lang="en-US" altLang="ko-KR" baseline="0" dirty="0"/>
              <a:t>, Athena</a:t>
            </a:r>
            <a:r>
              <a:rPr lang="ko-KR" altLang="en-US" baseline="0" dirty="0"/>
              <a:t>와 같은 </a:t>
            </a:r>
            <a:r>
              <a:rPr lang="en-US" altLang="ko-KR" baseline="0" dirty="0"/>
              <a:t>AWS </a:t>
            </a:r>
            <a:r>
              <a:rPr lang="ko-KR" altLang="en-US" baseline="0" dirty="0"/>
              <a:t>솔루션과의 호환성이 좋다</a:t>
            </a:r>
            <a:r>
              <a:rPr lang="en-US" altLang="ko-KR" baseline="0" dirty="0"/>
              <a:t>.</a:t>
            </a:r>
            <a:br>
              <a:rPr lang="en-US" altLang="ko-KR" baseline="0" dirty="0"/>
            </a:br>
            <a:r>
              <a:rPr lang="en-US" altLang="ko-KR" baseline="0" dirty="0"/>
              <a:t>  </a:t>
            </a:r>
            <a:r>
              <a:rPr lang="ko-KR" altLang="en-US" baseline="0" dirty="0"/>
              <a:t>별도의 설치 작업이나 </a:t>
            </a:r>
            <a:r>
              <a:rPr lang="en-US" altLang="ko-KR" baseline="0" dirty="0"/>
              <a:t>RDS </a:t>
            </a:r>
            <a:r>
              <a:rPr lang="ko-KR" altLang="en-US" baseline="0" dirty="0"/>
              <a:t>운영과 같은 부분이 없어 관리 측면에서는 유리한 부분이 있음</a:t>
            </a:r>
            <a:br>
              <a:rPr lang="en-US" altLang="ko-KR" baseline="0" dirty="0"/>
            </a:br>
            <a:r>
              <a:rPr lang="en-US" altLang="ko-KR" baseline="0" dirty="0"/>
              <a:t>  </a:t>
            </a:r>
            <a:r>
              <a:rPr lang="ko-KR" altLang="en-US" baseline="0" dirty="0"/>
              <a:t>다만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테이블 별 파티션 수의 제한</a:t>
            </a:r>
            <a:r>
              <a:rPr lang="en-US" altLang="ko-KR" baseline="0" dirty="0"/>
              <a:t>(20K)</a:t>
            </a:r>
            <a:r>
              <a:rPr lang="ko-KR" altLang="en-US" baseline="0" dirty="0"/>
              <a:t>이 있고</a:t>
            </a:r>
            <a:r>
              <a:rPr lang="en-US" altLang="ko-KR" baseline="0" dirty="0"/>
              <a:t>, Managed </a:t>
            </a:r>
            <a:r>
              <a:rPr lang="ko-KR" altLang="en-US" baseline="0" dirty="0"/>
              <a:t>특성 상 </a:t>
            </a:r>
            <a:r>
              <a:rPr lang="en-US" altLang="ko-KR" baseline="0" dirty="0"/>
              <a:t>meta </a:t>
            </a:r>
            <a:r>
              <a:rPr lang="ko-KR" altLang="en-US" baseline="0" dirty="0"/>
              <a:t>정보에 대한 직접적인 접근에는 제한이 있음 </a:t>
            </a:r>
            <a:r>
              <a:rPr lang="en-US" altLang="ko-KR" baseline="0" dirty="0"/>
              <a:t>(SQL</a:t>
            </a:r>
            <a:r>
              <a:rPr lang="ko-KR" altLang="en-US" baseline="0" dirty="0"/>
              <a:t>을 통한 </a:t>
            </a:r>
            <a:r>
              <a:rPr lang="en-US" altLang="ko-KR" baseline="0" dirty="0"/>
              <a:t>meta store </a:t>
            </a:r>
            <a:r>
              <a:rPr lang="ko-KR" altLang="en-US" baseline="0" dirty="0"/>
              <a:t>정보 추출 및 변경</a:t>
            </a:r>
            <a:r>
              <a:rPr lang="en-US" altLang="ko-KR" baseline="0" dirty="0"/>
              <a:t>)</a:t>
            </a:r>
            <a:br>
              <a:rPr lang="en-US" altLang="ko-KR" baseline="0" dirty="0"/>
            </a:br>
            <a:endParaRPr lang="en-US" altLang="ko-KR" baseline="0" dirty="0"/>
          </a:p>
          <a:p>
            <a:pPr marL="228600" indent="-228600">
              <a:buAutoNum type="arabicPeriod"/>
            </a:pPr>
            <a:r>
              <a:rPr lang="en-US" altLang="ko-KR" baseline="0" dirty="0"/>
              <a:t>Software setting</a:t>
            </a:r>
            <a:br>
              <a:rPr lang="en-US" altLang="ko-KR" baseline="0" dirty="0"/>
            </a:br>
            <a:r>
              <a:rPr lang="en-US" altLang="ko-KR" baseline="0" dirty="0"/>
              <a:t>- managed 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app </a:t>
            </a:r>
            <a:r>
              <a:rPr lang="ko-KR" altLang="en-US" baseline="0" dirty="0"/>
              <a:t>별 </a:t>
            </a:r>
            <a:r>
              <a:rPr lang="en-US" altLang="ko-KR" baseline="0" dirty="0"/>
              <a:t>configure</a:t>
            </a:r>
            <a:r>
              <a:rPr lang="ko-KR" altLang="en-US" baseline="0" dirty="0"/>
              <a:t>를 대신 전달해주는 </a:t>
            </a:r>
            <a:r>
              <a:rPr lang="ko-KR" altLang="en-US" baseline="0" dirty="0" err="1"/>
              <a:t>역할까지가</a:t>
            </a:r>
            <a:r>
              <a:rPr lang="ko-KR" altLang="en-US" baseline="0" dirty="0"/>
              <a:t> 지원 범위</a:t>
            </a:r>
            <a:br>
              <a:rPr lang="en-US" altLang="ko-KR" baseline="0" dirty="0"/>
            </a:br>
            <a:r>
              <a:rPr lang="en-US" altLang="ko-KR" baseline="0" dirty="0"/>
              <a:t>- </a:t>
            </a:r>
            <a:r>
              <a:rPr lang="ko-KR" altLang="en-US" baseline="0" dirty="0"/>
              <a:t>각각의 설정은 사용자가 직접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정의</a:t>
            </a:r>
            <a:r>
              <a:rPr lang="en-US" altLang="ko-KR" baseline="0" dirty="0"/>
              <a:t>”</a:t>
            </a:r>
            <a:r>
              <a:rPr lang="ko-KR" altLang="en-US" baseline="0" dirty="0"/>
              <a:t>해야 한다</a:t>
            </a:r>
            <a:r>
              <a:rPr lang="en-US" altLang="ko-KR" baseline="0" dirty="0"/>
              <a:t>.</a:t>
            </a:r>
            <a:br>
              <a:rPr lang="en-US" altLang="ko-KR" baseline="0" dirty="0"/>
            </a:br>
            <a:r>
              <a:rPr lang="en-US" altLang="ko-KR" baseline="0" dirty="0"/>
              <a:t>- </a:t>
            </a:r>
            <a:r>
              <a:rPr lang="ko-KR" altLang="en-US" baseline="0" dirty="0"/>
              <a:t>즉</a:t>
            </a:r>
            <a:r>
              <a:rPr lang="en-US" altLang="ko-KR" baseline="0" dirty="0"/>
              <a:t>, manage</a:t>
            </a:r>
            <a:r>
              <a:rPr lang="ko-KR" altLang="en-US" baseline="0" dirty="0"/>
              <a:t>를 사용하더라도 각각의 </a:t>
            </a:r>
            <a:r>
              <a:rPr lang="en-US" altLang="ko-KR" baseline="0" dirty="0"/>
              <a:t>Application</a:t>
            </a:r>
            <a:r>
              <a:rPr lang="ko-KR" altLang="en-US" baseline="0" dirty="0"/>
              <a:t>에 대한 이해가 반드시 필요함 </a:t>
            </a:r>
            <a:r>
              <a:rPr lang="en-US" altLang="ko-KR" baseline="0" dirty="0"/>
              <a:t>!!!! </a:t>
            </a:r>
            <a:br>
              <a:rPr lang="en-US" altLang="ko-KR" baseline="0" dirty="0"/>
            </a:br>
            <a:r>
              <a:rPr lang="en-US" altLang="ko-KR" baseline="0" dirty="0"/>
              <a:t>  </a:t>
            </a:r>
            <a:r>
              <a:rPr lang="ko-KR" altLang="en-US" baseline="0" dirty="0"/>
              <a:t>사용자는 </a:t>
            </a:r>
            <a:r>
              <a:rPr lang="en-US" altLang="ko-KR" baseline="0" dirty="0"/>
              <a:t>open source application</a:t>
            </a:r>
            <a:r>
              <a:rPr lang="ko-KR" altLang="en-US" baseline="0" dirty="0"/>
              <a:t>에 대한 </a:t>
            </a:r>
            <a:r>
              <a:rPr lang="en-US" altLang="ko-KR" baseline="0" dirty="0"/>
              <a:t>architecture </a:t>
            </a:r>
            <a:r>
              <a:rPr lang="ko-KR" altLang="en-US" baseline="0" dirty="0"/>
              <a:t>관점의 학습과 이해를 해야 함</a:t>
            </a:r>
            <a:endParaRPr lang="en-US" altLang="ko-KR" baseline="0" dirty="0"/>
          </a:p>
          <a:p>
            <a:pPr marL="228600" indent="-228600">
              <a:buAutoNum type="arabicPeriod"/>
            </a:pPr>
            <a:endParaRPr lang="en-US" altLang="ko-KR" baseline="0" dirty="0"/>
          </a:p>
          <a:p>
            <a:pPr marL="228600" indent="-228600">
              <a:buAutoNum type="arabicPeriod"/>
            </a:pPr>
            <a:endParaRPr lang="en-US" altLang="ko-KR" baseline="0" dirty="0"/>
          </a:p>
          <a:p>
            <a:pPr marL="228600" indent="-228600">
              <a:buAutoNum type="arabicPeriod"/>
            </a:pPr>
            <a:r>
              <a:rPr lang="en-US" altLang="ko-KR" baseline="0" dirty="0"/>
              <a:t>Step</a:t>
            </a:r>
            <a:br>
              <a:rPr lang="en-US" altLang="ko-KR" baseline="0" dirty="0"/>
            </a:br>
            <a:r>
              <a:rPr lang="en-US" altLang="ko-KR" baseline="0" dirty="0"/>
              <a:t>- step </a:t>
            </a:r>
            <a:r>
              <a:rPr lang="ko-KR" altLang="en-US" baseline="0" dirty="0"/>
              <a:t>설명은 본 과정에서는 생략한다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2877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Managed Hadoop</a:t>
            </a:r>
            <a:r>
              <a:rPr lang="ko-KR" altLang="en-US" dirty="0"/>
              <a:t>의 경우에도 </a:t>
            </a:r>
            <a:r>
              <a:rPr lang="en-US" altLang="ko-KR" dirty="0"/>
              <a:t>Hadoop core</a:t>
            </a:r>
            <a:r>
              <a:rPr lang="ko-KR" altLang="en-US" dirty="0"/>
              <a:t>와 </a:t>
            </a:r>
            <a:r>
              <a:rPr lang="en-US" altLang="ko-KR" dirty="0"/>
              <a:t>Application(spark, hive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은 </a:t>
            </a:r>
            <a:r>
              <a:rPr lang="en-US" altLang="ko-KR" dirty="0"/>
              <a:t>Open Source </a:t>
            </a:r>
            <a:r>
              <a:rPr lang="ko-KR" altLang="en-US" dirty="0"/>
              <a:t>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올바른 사용을 위해서는 각각의 </a:t>
            </a:r>
            <a:r>
              <a:rPr lang="en-US" altLang="ko-KR" dirty="0"/>
              <a:t>application</a:t>
            </a:r>
            <a:r>
              <a:rPr lang="ko-KR" altLang="en-US" dirty="0"/>
              <a:t>에 대한 </a:t>
            </a:r>
            <a:r>
              <a:rPr lang="en-US" altLang="ko-KR" dirty="0"/>
              <a:t>configure</a:t>
            </a:r>
            <a:r>
              <a:rPr lang="ko-KR" altLang="en-US" dirty="0"/>
              <a:t>가 </a:t>
            </a:r>
            <a:r>
              <a:rPr lang="en-US" altLang="ko-KR" dirty="0"/>
              <a:t>(</a:t>
            </a:r>
            <a:r>
              <a:rPr lang="ko-KR" altLang="en-US" dirty="0"/>
              <a:t>반드시</a:t>
            </a:r>
            <a:r>
              <a:rPr lang="en-US" altLang="ko-KR" dirty="0"/>
              <a:t>) </a:t>
            </a:r>
            <a:r>
              <a:rPr lang="ko-KR" altLang="en-US" dirty="0"/>
              <a:t>필요하며</a:t>
            </a:r>
            <a:r>
              <a:rPr lang="en-US" altLang="ko-KR" dirty="0"/>
              <a:t>, </a:t>
            </a:r>
            <a:r>
              <a:rPr lang="ko-KR" altLang="en-US" dirty="0"/>
              <a:t>이에 대한 전문지식이 필요하다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들면 </a:t>
            </a:r>
            <a:r>
              <a:rPr lang="en-US" altLang="ko-KR" dirty="0"/>
              <a:t>spark</a:t>
            </a:r>
            <a:r>
              <a:rPr lang="ko-KR" altLang="en-US" dirty="0"/>
              <a:t>의 경우 </a:t>
            </a:r>
            <a:r>
              <a:rPr lang="en-US" altLang="ko-KR" dirty="0"/>
              <a:t>spark</a:t>
            </a:r>
            <a:r>
              <a:rPr lang="ko-KR" altLang="en-US" dirty="0"/>
              <a:t>의 </a:t>
            </a:r>
            <a:r>
              <a:rPr lang="en-US" altLang="ko-KR" dirty="0"/>
              <a:t>core/memory</a:t>
            </a:r>
            <a:r>
              <a:rPr lang="ko-KR" altLang="en-US" dirty="0"/>
              <a:t>에 대한 설정</a:t>
            </a:r>
            <a:r>
              <a:rPr lang="ko-KR" altLang="en-US" baseline="0" dirty="0"/>
              <a:t> 이외에도 </a:t>
            </a:r>
            <a:r>
              <a:rPr lang="en-US" altLang="ko-KR" baseline="0" dirty="0"/>
              <a:t>shuffle partition</a:t>
            </a:r>
            <a:r>
              <a:rPr lang="ko-KR" altLang="en-US" baseline="0" dirty="0"/>
              <a:t>수</a:t>
            </a:r>
            <a:r>
              <a:rPr lang="en-US" altLang="ko-KR" baseline="0" dirty="0"/>
              <a:t>, DRA(Dynamic Resource Allocation)</a:t>
            </a:r>
            <a:r>
              <a:rPr lang="ko-KR" altLang="en-US" baseline="0" dirty="0"/>
              <a:t> 등에 대한 이해가 필요하다</a:t>
            </a:r>
            <a:endParaRPr lang="en-US" altLang="ko-KR" baseline="0" dirty="0"/>
          </a:p>
          <a:p>
            <a:r>
              <a:rPr lang="en-US" altLang="ko-KR" baseline="0" dirty="0"/>
              <a:t>-&gt; </a:t>
            </a:r>
            <a:r>
              <a:rPr lang="ko-KR" altLang="en-US" baseline="0" dirty="0"/>
              <a:t>이 부분은 </a:t>
            </a:r>
            <a:r>
              <a:rPr lang="en-US" altLang="ko-KR" baseline="0" dirty="0"/>
              <a:t>managed</a:t>
            </a:r>
            <a:r>
              <a:rPr lang="ko-KR" altLang="en-US" baseline="0" dirty="0"/>
              <a:t>에서 해결해주는 부분이 아니다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Hadoop</a:t>
            </a:r>
            <a:r>
              <a:rPr lang="ko-KR" altLang="en-US" baseline="0" dirty="0"/>
              <a:t>의 경우에도 </a:t>
            </a:r>
            <a:r>
              <a:rPr lang="en-US" altLang="ko-KR" baseline="0" dirty="0"/>
              <a:t>node</a:t>
            </a:r>
            <a:r>
              <a:rPr lang="ko-KR" altLang="en-US" baseline="0" dirty="0"/>
              <a:t> 간의 연결 같은 부분에 대한 설정은 필요 없지만</a:t>
            </a:r>
            <a:endParaRPr lang="en-US" altLang="ko-KR" baseline="0" dirty="0"/>
          </a:p>
          <a:p>
            <a:r>
              <a:rPr lang="ko-KR" altLang="en-US" baseline="0" dirty="0"/>
              <a:t>필요에 따라서는 </a:t>
            </a:r>
            <a:r>
              <a:rPr lang="en-US" altLang="ko-KR" baseline="0" dirty="0"/>
              <a:t>yarn scheduler</a:t>
            </a:r>
            <a:r>
              <a:rPr lang="ko-KR" altLang="en-US" baseline="0" dirty="0"/>
              <a:t>에 대한 설정 같은 부분은 조정이 필요할 수도 있으므로</a:t>
            </a:r>
            <a:endParaRPr lang="en-US" altLang="ko-KR" baseline="0" dirty="0"/>
          </a:p>
          <a:p>
            <a:r>
              <a:rPr lang="en-US" altLang="ko-KR" baseline="0" dirty="0"/>
              <a:t>Hadoop architecture</a:t>
            </a:r>
            <a:r>
              <a:rPr lang="ko-KR" altLang="en-US" baseline="0" dirty="0"/>
              <a:t>에 대한 이해는 반드시 필요로 한다 </a:t>
            </a:r>
            <a:r>
              <a:rPr lang="en-US" altLang="ko-KR" baseline="0" dirty="0"/>
              <a:t>(architect </a:t>
            </a:r>
            <a:r>
              <a:rPr lang="ko-KR" altLang="en-US" baseline="0" dirty="0"/>
              <a:t>역할 가진 者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2221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EMR</a:t>
            </a:r>
            <a:r>
              <a:rPr lang="ko-KR" altLang="en-US" dirty="0"/>
              <a:t>의 </a:t>
            </a:r>
            <a:r>
              <a:rPr lang="en-US" altLang="ko-KR" dirty="0"/>
              <a:t>Hardware </a:t>
            </a:r>
            <a:r>
              <a:rPr lang="ko-KR" altLang="en-US" dirty="0"/>
              <a:t>설정을 위해서는 </a:t>
            </a:r>
            <a:r>
              <a:rPr lang="en-US" altLang="ko-KR" dirty="0"/>
              <a:t>3</a:t>
            </a:r>
            <a:r>
              <a:rPr lang="ko-KR" altLang="en-US" dirty="0"/>
              <a:t>개 </a:t>
            </a:r>
            <a:r>
              <a:rPr lang="en-US" altLang="ko-KR" dirty="0"/>
              <a:t>group</a:t>
            </a:r>
            <a:r>
              <a:rPr lang="ko-KR" altLang="en-US" dirty="0"/>
              <a:t>에 대한 이해가 우선되어야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개 유형의 </a:t>
            </a:r>
            <a:r>
              <a:rPr lang="en-US" altLang="ko-KR" dirty="0"/>
              <a:t>node group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/>
              <a:t>마스터 노드</a:t>
            </a:r>
            <a:endParaRPr lang="en-US" altLang="ko-KR" baseline="0" dirty="0"/>
          </a:p>
          <a:p>
            <a:pPr marL="628650" lvl="1" indent="-171450">
              <a:buFontTx/>
              <a:buChar char="-"/>
            </a:pPr>
            <a:r>
              <a:rPr lang="ko-KR" altLang="en-US" baseline="0" dirty="0"/>
              <a:t>가장 핵심이 되는 </a:t>
            </a:r>
            <a:r>
              <a:rPr lang="en-US" altLang="ko-KR" baseline="0" dirty="0"/>
              <a:t>Node</a:t>
            </a:r>
          </a:p>
          <a:p>
            <a:pPr marL="628650" lvl="1" indent="-171450">
              <a:buFontTx/>
              <a:buChar char="-"/>
            </a:pPr>
            <a:r>
              <a:rPr lang="en-US" altLang="ko-KR" baseline="0" dirty="0"/>
              <a:t>Hadoop </a:t>
            </a:r>
            <a:r>
              <a:rPr lang="ko-KR" altLang="en-US" baseline="0" dirty="0"/>
              <a:t>관점에서는 </a:t>
            </a:r>
            <a:r>
              <a:rPr lang="en-US" altLang="ko-KR" baseline="0" dirty="0"/>
              <a:t>Yarn, RM, Name Node</a:t>
            </a:r>
            <a:r>
              <a:rPr lang="ko-KR" altLang="en-US" baseline="0" dirty="0"/>
              <a:t>등이 위치하며</a:t>
            </a:r>
            <a:r>
              <a:rPr lang="en-US" altLang="ko-KR" baseline="0" dirty="0"/>
              <a:t>, down </a:t>
            </a:r>
            <a:r>
              <a:rPr lang="ko-KR" altLang="en-US" baseline="0" dirty="0"/>
              <a:t>시 </a:t>
            </a:r>
            <a:r>
              <a:rPr lang="en-US" altLang="ko-KR" baseline="0" dirty="0"/>
              <a:t>cluster</a:t>
            </a:r>
            <a:r>
              <a:rPr lang="ko-KR" altLang="en-US" baseline="0" dirty="0"/>
              <a:t>는 복구할 수 없음</a:t>
            </a:r>
            <a:endParaRPr lang="en-US" altLang="ko-KR" baseline="0" dirty="0"/>
          </a:p>
          <a:p>
            <a:pPr marL="628650" lvl="1" indent="-171450">
              <a:buFontTx/>
              <a:buChar char="-"/>
            </a:pPr>
            <a:r>
              <a:rPr lang="ko-KR" altLang="en-US" baseline="0" dirty="0"/>
              <a:t>실제 </a:t>
            </a:r>
            <a:r>
              <a:rPr lang="en-US" altLang="ko-KR" baseline="0" dirty="0"/>
              <a:t>job</a:t>
            </a:r>
            <a:r>
              <a:rPr lang="ko-KR" altLang="en-US" baseline="0" dirty="0"/>
              <a:t>을 수행하지는 않지만 작업 제출의 관문이며 </a:t>
            </a:r>
            <a:r>
              <a:rPr lang="en-US" altLang="ko-KR" baseline="0" dirty="0"/>
              <a:t>Job</a:t>
            </a:r>
            <a:r>
              <a:rPr lang="ko-KR" altLang="en-US" baseline="0" dirty="0"/>
              <a:t>의 상태 관리</a:t>
            </a:r>
            <a:endParaRPr lang="en-US" altLang="ko-KR" baseline="0" dirty="0"/>
          </a:p>
          <a:p>
            <a:pPr marL="1085850" lvl="2" indent="-171450">
              <a:buFontTx/>
              <a:buChar char="-"/>
            </a:pPr>
            <a:r>
              <a:rPr lang="en-US" altLang="ko-KR" baseline="0" dirty="0"/>
              <a:t>Multiple Master Node </a:t>
            </a:r>
            <a:r>
              <a:rPr lang="ko-KR" altLang="en-US" baseline="0" dirty="0"/>
              <a:t>설정으로 </a:t>
            </a:r>
            <a:r>
              <a:rPr lang="en-US" altLang="ko-KR" baseline="0" dirty="0"/>
              <a:t>HA </a:t>
            </a:r>
            <a:r>
              <a:rPr lang="ko-KR" altLang="en-US" baseline="0" dirty="0"/>
              <a:t>구성이 가능하지만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 경우 지원되지 않은 </a:t>
            </a:r>
            <a:r>
              <a:rPr lang="en-US" altLang="ko-KR" baseline="0" dirty="0"/>
              <a:t>EMR feature </a:t>
            </a:r>
            <a:r>
              <a:rPr lang="ko-KR" altLang="en-US" baseline="0" dirty="0"/>
              <a:t>들이 있어서</a:t>
            </a:r>
            <a:r>
              <a:rPr lang="en-US" altLang="ko-KR" baseline="0" dirty="0"/>
              <a:t>, </a:t>
            </a:r>
            <a:r>
              <a:rPr lang="ko-KR" altLang="en-US" baseline="0" dirty="0"/>
              <a:t>모든 경우에 사용할 수는 없음</a:t>
            </a:r>
            <a:endParaRPr lang="en-US" altLang="ko-KR" baseline="0" dirty="0"/>
          </a:p>
          <a:p>
            <a:pPr marL="1085850" lvl="2" indent="-171450">
              <a:buFontTx/>
              <a:buChar char="-"/>
            </a:pPr>
            <a:r>
              <a:rPr lang="en-US" altLang="ko-KR" baseline="0" dirty="0"/>
              <a:t>EMR</a:t>
            </a:r>
            <a:r>
              <a:rPr lang="ko-KR" altLang="en-US" baseline="0" dirty="0"/>
              <a:t>은 </a:t>
            </a:r>
            <a:r>
              <a:rPr lang="ko-KR" altLang="en-US" baseline="0" dirty="0" err="1"/>
              <a:t>재기동에</a:t>
            </a:r>
            <a:r>
              <a:rPr lang="ko-KR" altLang="en-US" baseline="0" dirty="0"/>
              <a:t> </a:t>
            </a:r>
            <a:r>
              <a:rPr lang="en-US" altLang="ko-KR" baseline="0" dirty="0"/>
              <a:t>10</a:t>
            </a:r>
            <a:r>
              <a:rPr lang="ko-KR" altLang="en-US" baseline="0" dirty="0"/>
              <a:t>분 내외의 시간만 필요하므로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운영 요건에 따라서는 </a:t>
            </a:r>
            <a:r>
              <a:rPr lang="en-US" altLang="ko-KR" baseline="0" dirty="0"/>
              <a:t>single master node </a:t>
            </a:r>
            <a:r>
              <a:rPr lang="ko-KR" altLang="en-US" baseline="0" dirty="0"/>
              <a:t>구성 </a:t>
            </a:r>
            <a:r>
              <a:rPr lang="en-US" altLang="ko-KR" baseline="0" dirty="0"/>
              <a:t>+ </a:t>
            </a:r>
            <a:r>
              <a:rPr lang="ko-KR" altLang="en-US" baseline="0" dirty="0"/>
              <a:t>모니터링 </a:t>
            </a:r>
            <a:r>
              <a:rPr lang="en-US" altLang="ko-KR" baseline="0" dirty="0"/>
              <a:t>+ </a:t>
            </a:r>
            <a:r>
              <a:rPr lang="ko-KR" altLang="en-US" baseline="0" dirty="0" err="1"/>
              <a:t>재기동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메카니즘이</a:t>
            </a:r>
            <a:r>
              <a:rPr lang="ko-KR" altLang="en-US" baseline="0" dirty="0"/>
              <a:t> 더 적절한 경우도 있음</a:t>
            </a:r>
            <a:endParaRPr lang="en-US" altLang="ko-KR" baseline="0" dirty="0"/>
          </a:p>
          <a:p>
            <a:pPr marL="1085850" lvl="2" indent="-171450">
              <a:buFontTx/>
              <a:buChar char="-"/>
            </a:pPr>
            <a:r>
              <a:rPr lang="ko-KR" altLang="en-US" baseline="0" dirty="0"/>
              <a:t>하지만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안정적인 운영을 위해서는 가급적 </a:t>
            </a:r>
            <a:r>
              <a:rPr lang="en-US" altLang="ko-KR" baseline="0" dirty="0"/>
              <a:t>On-Demand</a:t>
            </a:r>
            <a:r>
              <a:rPr lang="ko-KR" altLang="en-US" baseline="0" dirty="0"/>
              <a:t> </a:t>
            </a:r>
            <a:r>
              <a:rPr lang="en-US" altLang="ko-KR" baseline="0" dirty="0"/>
              <a:t>Instance</a:t>
            </a:r>
            <a:r>
              <a:rPr lang="ko-KR" altLang="en-US" baseline="0" dirty="0"/>
              <a:t>를 사용할 것을 권장</a:t>
            </a:r>
            <a:endParaRPr lang="en-US" altLang="ko-KR" baseline="0" dirty="0"/>
          </a:p>
          <a:p>
            <a:pPr marL="171450" indent="-171450">
              <a:buFontTx/>
              <a:buChar char="-"/>
            </a:pPr>
            <a:r>
              <a:rPr lang="ko-KR" altLang="en-US" baseline="0" dirty="0" err="1"/>
              <a:t>코어노드</a:t>
            </a:r>
            <a:endParaRPr lang="en-US" altLang="ko-KR" baseline="0" dirty="0"/>
          </a:p>
          <a:p>
            <a:pPr marL="628650" lvl="1" indent="-171450">
              <a:buFontTx/>
              <a:buChar char="-"/>
            </a:pPr>
            <a:r>
              <a:rPr lang="en-US" altLang="ko-KR" baseline="0" dirty="0"/>
              <a:t>Job</a:t>
            </a:r>
            <a:r>
              <a:rPr lang="ko-KR" altLang="en-US" baseline="0" dirty="0"/>
              <a:t>을 실제로 </a:t>
            </a:r>
            <a:r>
              <a:rPr lang="en-US" altLang="ko-KR" baseline="0" dirty="0"/>
              <a:t>run</a:t>
            </a:r>
            <a:r>
              <a:rPr lang="ko-KR" altLang="en-US" baseline="0" dirty="0"/>
              <a:t>하는 </a:t>
            </a:r>
            <a:r>
              <a:rPr lang="en-US" altLang="ko-KR" baseline="0" dirty="0"/>
              <a:t>computing </a:t>
            </a:r>
            <a:r>
              <a:rPr lang="ko-KR" altLang="en-US" baseline="0" dirty="0"/>
              <a:t>노드임</a:t>
            </a:r>
            <a:endParaRPr lang="en-US" altLang="ko-KR" baseline="0" dirty="0"/>
          </a:p>
          <a:p>
            <a:pPr marL="628650" lvl="1" indent="-171450">
              <a:buFontTx/>
              <a:buChar char="-"/>
            </a:pPr>
            <a:r>
              <a:rPr lang="ko-KR" altLang="en-US" baseline="0" dirty="0"/>
              <a:t>이런 관점에서는 </a:t>
            </a:r>
            <a:r>
              <a:rPr lang="en-US" altLang="ko-KR" baseline="0" dirty="0"/>
              <a:t>Task </a:t>
            </a:r>
            <a:r>
              <a:rPr lang="ko-KR" altLang="en-US" baseline="0" dirty="0"/>
              <a:t>노드와 동일하지만</a:t>
            </a:r>
            <a:r>
              <a:rPr lang="en-US" altLang="ko-KR" baseline="0" dirty="0"/>
              <a:t>, HDFS</a:t>
            </a:r>
            <a:r>
              <a:rPr lang="ko-KR" altLang="en-US" baseline="0" dirty="0"/>
              <a:t>를 보유하고 있는 면에서는 </a:t>
            </a:r>
            <a:r>
              <a:rPr lang="en-US" altLang="ko-KR" baseline="0" dirty="0"/>
              <a:t>Task</a:t>
            </a:r>
            <a:r>
              <a:rPr lang="ko-KR" altLang="en-US" baseline="0" dirty="0"/>
              <a:t> 노드와 차이가 있다</a:t>
            </a:r>
            <a:endParaRPr lang="en-US" altLang="ko-KR" baseline="0" dirty="0"/>
          </a:p>
          <a:p>
            <a:pPr marL="628650" lvl="1" indent="-171450">
              <a:buFontTx/>
              <a:buChar char="-"/>
            </a:pPr>
            <a:r>
              <a:rPr lang="en-US" altLang="ko-KR" baseline="0" dirty="0"/>
              <a:t>HDFS</a:t>
            </a:r>
            <a:r>
              <a:rPr lang="ko-KR" altLang="en-US" baseline="0" dirty="0"/>
              <a:t>의 경우 일반적인 </a:t>
            </a:r>
            <a:r>
              <a:rPr lang="en-US" altLang="ko-KR" baseline="0" dirty="0"/>
              <a:t>On-</a:t>
            </a:r>
            <a:r>
              <a:rPr lang="en-US" altLang="ko-KR" baseline="0" dirty="0" err="1"/>
              <a:t>Prem</a:t>
            </a:r>
            <a:r>
              <a:rPr lang="en-US" altLang="ko-KR" baseline="0" dirty="0"/>
              <a:t> Hadoop </a:t>
            </a:r>
            <a:r>
              <a:rPr lang="ko-KR" altLang="en-US" baseline="0" dirty="0"/>
              <a:t>과는 사용 용도 면에서 차이가 있다</a:t>
            </a:r>
            <a:r>
              <a:rPr lang="en-US" altLang="ko-KR" baseline="0" dirty="0"/>
              <a:t>. (</a:t>
            </a:r>
            <a:r>
              <a:rPr lang="ko-KR" altLang="en-US" baseline="0" dirty="0"/>
              <a:t>맨 아래에 다시 기술</a:t>
            </a:r>
            <a:r>
              <a:rPr lang="en-US" altLang="ko-KR" baseline="0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en-US" altLang="ko-KR" baseline="0" dirty="0"/>
              <a:t>Instance </a:t>
            </a:r>
            <a:r>
              <a:rPr lang="ko-KR" altLang="en-US" baseline="0" dirty="0"/>
              <a:t>유실 시에는 실행중인 </a:t>
            </a:r>
            <a:r>
              <a:rPr lang="en-US" altLang="ko-KR" baseline="0" dirty="0"/>
              <a:t>Job</a:t>
            </a:r>
            <a:r>
              <a:rPr lang="ko-KR" altLang="en-US" baseline="0" dirty="0"/>
              <a:t>의 유실 이외에도</a:t>
            </a:r>
            <a:r>
              <a:rPr lang="en-US" altLang="ko-KR" baseline="0" dirty="0"/>
              <a:t>, HDFS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replication </a:t>
            </a:r>
            <a:r>
              <a:rPr lang="ko-KR" altLang="en-US" baseline="0" dirty="0"/>
              <a:t>복구가 필요 </a:t>
            </a:r>
            <a:r>
              <a:rPr lang="en-US" altLang="ko-KR" baseline="0" dirty="0"/>
              <a:t>(</a:t>
            </a:r>
            <a:r>
              <a:rPr lang="ko-KR" altLang="en-US" baseline="0" dirty="0"/>
              <a:t>자동으로 복구를 하지만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복구 작업 중 많은 자원 사용 발생으로 작업 지연</a:t>
            </a:r>
            <a:r>
              <a:rPr lang="en-US" altLang="ko-KR" baseline="0" dirty="0"/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baseline="0" dirty="0" err="1"/>
              <a:t>태스크노드</a:t>
            </a:r>
            <a:endParaRPr lang="en-US" altLang="ko-KR" baseline="0" dirty="0"/>
          </a:p>
          <a:p>
            <a:pPr marL="628650" lvl="1" indent="-171450">
              <a:buFontTx/>
              <a:buChar char="-"/>
            </a:pPr>
            <a:r>
              <a:rPr lang="en-US" altLang="ko-KR" baseline="0" dirty="0"/>
              <a:t>Job</a:t>
            </a:r>
            <a:r>
              <a:rPr lang="ko-KR" altLang="en-US" baseline="0" dirty="0"/>
              <a:t>을 </a:t>
            </a:r>
            <a:r>
              <a:rPr lang="en-US" altLang="ko-KR" baseline="0" dirty="0"/>
              <a:t>run</a:t>
            </a:r>
            <a:r>
              <a:rPr lang="ko-KR" altLang="en-US" baseline="0" dirty="0"/>
              <a:t>하는 </a:t>
            </a:r>
            <a:r>
              <a:rPr lang="en-US" altLang="ko-KR" baseline="0" dirty="0"/>
              <a:t>computing </a:t>
            </a:r>
            <a:r>
              <a:rPr lang="ko-KR" altLang="en-US" baseline="0" dirty="0"/>
              <a:t>역할</a:t>
            </a:r>
            <a:endParaRPr lang="en-US" altLang="ko-KR" baseline="0" dirty="0"/>
          </a:p>
          <a:p>
            <a:pPr marL="628650" lvl="1" indent="-171450">
              <a:buFontTx/>
              <a:buChar char="-"/>
            </a:pPr>
            <a:r>
              <a:rPr lang="en-US" altLang="ko-KR" baseline="0" dirty="0"/>
              <a:t>HDFS</a:t>
            </a:r>
            <a:r>
              <a:rPr lang="ko-KR" altLang="en-US" baseline="0" dirty="0"/>
              <a:t>가 없으므로</a:t>
            </a:r>
            <a:r>
              <a:rPr lang="en-US" altLang="ko-KR" baseline="0" dirty="0"/>
              <a:t>, Job </a:t>
            </a:r>
            <a:r>
              <a:rPr lang="ko-KR" altLang="en-US" baseline="0" dirty="0"/>
              <a:t>수행 중 </a:t>
            </a:r>
            <a:r>
              <a:rPr lang="en-US" altLang="ko-KR" baseline="0" dirty="0"/>
              <a:t>instance </a:t>
            </a:r>
            <a:r>
              <a:rPr lang="ko-KR" altLang="en-US" baseline="0" dirty="0"/>
              <a:t>유실 시에도 </a:t>
            </a:r>
            <a:r>
              <a:rPr lang="ko-KR" altLang="en-US" baseline="0" dirty="0" err="1"/>
              <a:t>영향도가</a:t>
            </a:r>
            <a:r>
              <a:rPr lang="ko-KR" altLang="en-US" baseline="0" dirty="0"/>
              <a:t> 적음 </a:t>
            </a:r>
            <a:r>
              <a:rPr lang="en-US" altLang="ko-KR" baseline="0" dirty="0"/>
              <a:t>(</a:t>
            </a:r>
            <a:r>
              <a:rPr lang="ko-KR" altLang="en-US" baseline="0" dirty="0"/>
              <a:t>해당 </a:t>
            </a:r>
            <a:r>
              <a:rPr lang="en-US" altLang="ko-KR" baseline="0" dirty="0"/>
              <a:t>Job</a:t>
            </a:r>
            <a:r>
              <a:rPr lang="ko-KR" altLang="en-US" baseline="0" dirty="0"/>
              <a:t>만 유실</a:t>
            </a:r>
            <a:r>
              <a:rPr lang="en-US" altLang="ko-KR" baseline="0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ko-KR" altLang="en-US" baseline="0" dirty="0"/>
              <a:t>이런 이유로 저렴한 </a:t>
            </a:r>
            <a:r>
              <a:rPr lang="en-US" altLang="ko-KR" baseline="0" dirty="0"/>
              <a:t>spot instance</a:t>
            </a:r>
            <a:r>
              <a:rPr lang="ko-KR" altLang="en-US" baseline="0" dirty="0"/>
              <a:t>를 사용하는 것을 적극 고려해야 함</a:t>
            </a:r>
            <a:endParaRPr lang="en-US" altLang="ko-KR" dirty="0"/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EMR</a:t>
            </a:r>
            <a:r>
              <a:rPr lang="ko-KR" altLang="en-US" dirty="0"/>
              <a:t>에서의 </a:t>
            </a:r>
            <a:r>
              <a:rPr lang="en-US" altLang="ko-KR" dirty="0"/>
              <a:t>HDFS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dirty="0"/>
              <a:t>On-</a:t>
            </a:r>
            <a:r>
              <a:rPr lang="en-US" altLang="ko-KR" dirty="0" err="1"/>
              <a:t>Prem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하둡에서</a:t>
            </a:r>
            <a:r>
              <a:rPr lang="ko-KR" altLang="en-US" baseline="0" dirty="0"/>
              <a:t> </a:t>
            </a:r>
            <a:r>
              <a:rPr lang="en-US" altLang="ko-KR" baseline="0" dirty="0"/>
              <a:t>HDFS</a:t>
            </a:r>
            <a:r>
              <a:rPr lang="ko-KR" altLang="en-US" baseline="0" dirty="0"/>
              <a:t>가 우리가 관리하려는 </a:t>
            </a:r>
            <a:r>
              <a:rPr lang="en-US" altLang="ko-KR" baseline="0" dirty="0"/>
              <a:t>＂</a:t>
            </a:r>
            <a:r>
              <a:rPr lang="ko-KR" altLang="en-US" baseline="0" dirty="0"/>
              <a:t>데이터</a:t>
            </a:r>
            <a:r>
              <a:rPr lang="en-US" altLang="ko-KR" baseline="0" dirty="0"/>
              <a:t>”</a:t>
            </a:r>
            <a:r>
              <a:rPr lang="ko-KR" altLang="en-US" baseline="0" dirty="0"/>
              <a:t>의 저장소이나</a:t>
            </a:r>
            <a:r>
              <a:rPr lang="en-US" altLang="ko-KR" baseline="0" dirty="0"/>
              <a:t>,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baseline="0" dirty="0"/>
              <a:t>EMR </a:t>
            </a:r>
            <a:r>
              <a:rPr lang="ko-KR" altLang="en-US" baseline="0" dirty="0"/>
              <a:t>환경에서 </a:t>
            </a:r>
            <a:r>
              <a:rPr lang="en-US" altLang="ko-KR" baseline="0" dirty="0"/>
              <a:t>HDFS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spark</a:t>
            </a:r>
            <a:r>
              <a:rPr lang="ko-KR" altLang="en-US" baseline="0" dirty="0"/>
              <a:t>이나 </a:t>
            </a:r>
            <a:r>
              <a:rPr lang="en-US" altLang="ko-KR" baseline="0" dirty="0"/>
              <a:t>App</a:t>
            </a:r>
            <a:r>
              <a:rPr lang="ko-KR" altLang="en-US" baseline="0" dirty="0"/>
              <a:t>의 중간 과정이나 작업의 </a:t>
            </a:r>
            <a:r>
              <a:rPr lang="en-US" altLang="ko-KR" baseline="0" dirty="0"/>
              <a:t>tracking </a:t>
            </a:r>
            <a:r>
              <a:rPr lang="ko-KR" altLang="en-US" baseline="0" dirty="0"/>
              <a:t>정도 등으로 사용하는 것이 일반적이다</a:t>
            </a:r>
            <a:r>
              <a:rPr lang="en-US" altLang="ko-KR" baseline="0" dirty="0"/>
              <a:t>. -&gt; </a:t>
            </a:r>
            <a:r>
              <a:rPr lang="ko-KR" altLang="en-US" baseline="0" dirty="0"/>
              <a:t>즉</a:t>
            </a:r>
            <a:r>
              <a:rPr lang="en-US" altLang="ko-KR" baseline="0" dirty="0"/>
              <a:t>, HDFS </a:t>
            </a:r>
            <a:r>
              <a:rPr lang="ko-KR" altLang="en-US" baseline="0" dirty="0"/>
              <a:t>유실 시에도 과거와는 </a:t>
            </a:r>
            <a:r>
              <a:rPr lang="ko-KR" altLang="en-US" baseline="0" dirty="0" err="1"/>
              <a:t>영향도가</a:t>
            </a:r>
            <a:r>
              <a:rPr lang="ko-KR" altLang="en-US" baseline="0" dirty="0"/>
              <a:t> 많이 다르다</a:t>
            </a:r>
            <a:r>
              <a:rPr lang="en-US" altLang="ko-KR" baseline="0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ko-KR" altLang="en-US" baseline="0" dirty="0"/>
              <a:t>과거 </a:t>
            </a:r>
            <a:r>
              <a:rPr lang="en-US" altLang="ko-KR" baseline="0" dirty="0"/>
              <a:t>HDFS</a:t>
            </a:r>
            <a:r>
              <a:rPr lang="ko-KR" altLang="en-US" baseline="0" dirty="0"/>
              <a:t>에서 관리하는 사용자 데이터는 일반적으로 </a:t>
            </a:r>
            <a:r>
              <a:rPr lang="en-US" altLang="ko-KR" baseline="0" dirty="0"/>
              <a:t>S3</a:t>
            </a:r>
            <a:r>
              <a:rPr lang="ko-KR" altLang="en-US" baseline="0" dirty="0"/>
              <a:t>에 저장하는 것이 </a:t>
            </a:r>
            <a:r>
              <a:rPr lang="en-US" altLang="ko-KR" baseline="0" dirty="0"/>
              <a:t>99%</a:t>
            </a:r>
            <a:r>
              <a:rPr lang="ko-KR" altLang="en-US" baseline="0" dirty="0"/>
              <a:t>임 </a:t>
            </a:r>
            <a:r>
              <a:rPr lang="en-US" altLang="ko-KR" baseline="0" dirty="0"/>
              <a:t>(data lake </a:t>
            </a:r>
            <a:r>
              <a:rPr lang="ko-KR" altLang="en-US" baseline="0" dirty="0"/>
              <a:t>특성</a:t>
            </a:r>
            <a:r>
              <a:rPr lang="en-US" altLang="ko-KR" baseline="0" dirty="0"/>
              <a:t>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ko-KR" dirty="0"/>
              <a:t>Hive</a:t>
            </a:r>
            <a:r>
              <a:rPr lang="ko-KR" altLang="en-US" dirty="0"/>
              <a:t>를 사용하는 경우 고속 </a:t>
            </a:r>
            <a:r>
              <a:rPr lang="en-US" altLang="ko-KR" dirty="0"/>
              <a:t>disk</a:t>
            </a:r>
            <a:r>
              <a:rPr lang="en-US" altLang="ko-KR" baseline="0" dirty="0"/>
              <a:t> </a:t>
            </a:r>
            <a:r>
              <a:rPr lang="ko-KR" altLang="en-US" baseline="0" dirty="0"/>
              <a:t>작업이 필요하여 </a:t>
            </a:r>
            <a:r>
              <a:rPr lang="en-US" altLang="ko-KR" baseline="0" dirty="0"/>
              <a:t>HDFS</a:t>
            </a:r>
            <a:r>
              <a:rPr lang="ko-KR" altLang="en-US" baseline="0" dirty="0"/>
              <a:t>에 사용자 테이블을 생성하는 경우도 있으나</a:t>
            </a:r>
            <a:r>
              <a:rPr lang="en-US" altLang="ko-KR" baseline="0" dirty="0"/>
              <a:t>,</a:t>
            </a:r>
            <a:br>
              <a:rPr lang="en-US" altLang="ko-KR" baseline="0" dirty="0"/>
            </a:br>
            <a:r>
              <a:rPr lang="en-US" altLang="ko-KR" baseline="0" dirty="0"/>
              <a:t>HDFS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EMR </a:t>
            </a:r>
            <a:r>
              <a:rPr lang="ko-KR" altLang="en-US" baseline="0" dirty="0"/>
              <a:t>종료 시 보존되지 않는 휘발성 </a:t>
            </a:r>
            <a:r>
              <a:rPr lang="en-US" altLang="ko-KR" baseline="0" dirty="0"/>
              <a:t>(core node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life cycle</a:t>
            </a:r>
            <a:r>
              <a:rPr lang="ko-KR" altLang="en-US" baseline="0" dirty="0"/>
              <a:t>이 같다</a:t>
            </a:r>
            <a:r>
              <a:rPr lang="en-US" altLang="ko-KR" baseline="0" dirty="0"/>
              <a:t>)</a:t>
            </a:r>
            <a:r>
              <a:rPr lang="ko-KR" altLang="en-US" baseline="0" dirty="0"/>
              <a:t>임을 주의해야 한다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97105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Instance</a:t>
            </a:r>
            <a:r>
              <a:rPr lang="en-US" altLang="ko-KR" baseline="0" dirty="0"/>
              <a:t> type</a:t>
            </a:r>
            <a:r>
              <a:rPr lang="ko-KR" altLang="en-US" baseline="0" dirty="0"/>
              <a:t>을 한 가지만 사용할 것인지</a:t>
            </a:r>
            <a:r>
              <a:rPr lang="en-US" altLang="ko-KR" baseline="0" dirty="0"/>
              <a:t>, </a:t>
            </a:r>
            <a:r>
              <a:rPr lang="ko-KR" altLang="en-US" baseline="0" dirty="0"/>
              <a:t>여러 </a:t>
            </a:r>
            <a:r>
              <a:rPr lang="en-US" altLang="ko-KR" baseline="0" dirty="0"/>
              <a:t>type</a:t>
            </a:r>
            <a:r>
              <a:rPr lang="ko-KR" altLang="en-US" baseline="0" dirty="0"/>
              <a:t>을 조합하여 </a:t>
            </a:r>
            <a:r>
              <a:rPr lang="ko-KR" altLang="en-US" baseline="0" dirty="0" err="1"/>
              <a:t>구성할지에</a:t>
            </a:r>
            <a:r>
              <a:rPr lang="ko-KR" altLang="en-US" baseline="0" dirty="0"/>
              <a:t> 대한 결정이 필요하다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전자</a:t>
            </a:r>
            <a:r>
              <a:rPr lang="en-US" altLang="ko-KR" baseline="0" dirty="0"/>
              <a:t>(uniform) </a:t>
            </a:r>
            <a:r>
              <a:rPr lang="ko-KR" altLang="en-US" baseline="0" dirty="0"/>
              <a:t>유형의 경우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한 가지 유형만 사용하므로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사용자 이해가 직관적이고</a:t>
            </a:r>
            <a:r>
              <a:rPr lang="en-US" altLang="ko-KR" baseline="0" dirty="0"/>
              <a:t> </a:t>
            </a:r>
            <a:r>
              <a:rPr lang="ko-KR" altLang="en-US" baseline="0" dirty="0"/>
              <a:t>단순한 운영이 가능하다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자원 사용 면에서도 유리한 점이 있다</a:t>
            </a:r>
            <a:endParaRPr lang="en-US" altLang="ko-KR" baseline="0" dirty="0"/>
          </a:p>
          <a:p>
            <a:r>
              <a:rPr lang="en-US" altLang="ko-KR" baseline="0" dirty="0"/>
              <a:t>   . </a:t>
            </a:r>
            <a:r>
              <a:rPr lang="ko-KR" altLang="en-US" baseline="0" dirty="0"/>
              <a:t>예를 들면 </a:t>
            </a:r>
            <a:r>
              <a:rPr lang="en-US" altLang="ko-KR" baseline="0" dirty="0"/>
              <a:t>spark executor </a:t>
            </a:r>
            <a:r>
              <a:rPr lang="ko-KR" altLang="en-US" baseline="0" dirty="0"/>
              <a:t>할당 시</a:t>
            </a:r>
            <a:r>
              <a:rPr lang="en-US" altLang="ko-KR" baseline="0" dirty="0"/>
              <a:t>, executor</a:t>
            </a:r>
            <a:r>
              <a:rPr lang="ko-KR" altLang="en-US" baseline="0" dirty="0"/>
              <a:t>당 </a:t>
            </a:r>
            <a:r>
              <a:rPr lang="en-US" altLang="ko-KR" baseline="0" dirty="0"/>
              <a:t>core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mem</a:t>
            </a:r>
            <a:r>
              <a:rPr lang="ko-KR" altLang="en-US" baseline="0" dirty="0"/>
              <a:t>를 정의하는데 </a:t>
            </a:r>
            <a:r>
              <a:rPr lang="en-US" altLang="ko-KR" baseline="0" dirty="0"/>
              <a:t>instance type</a:t>
            </a:r>
            <a:r>
              <a:rPr lang="ko-KR" altLang="en-US" baseline="0" dirty="0"/>
              <a:t>이 한 가지 인 경우에는 </a:t>
            </a:r>
            <a:r>
              <a:rPr lang="en-US" altLang="ko-KR" baseline="0" dirty="0" err="1"/>
              <a:t>executo</a:t>
            </a:r>
            <a:r>
              <a:rPr lang="ko-KR" altLang="en-US" baseline="0" dirty="0"/>
              <a:t>에 포함되지 않고 </a:t>
            </a:r>
            <a:r>
              <a:rPr lang="ko-KR" altLang="en-US" baseline="0" dirty="0" err="1"/>
              <a:t>유휴되는</a:t>
            </a:r>
            <a:r>
              <a:rPr lang="ko-KR" altLang="en-US" baseline="0" dirty="0"/>
              <a:t> 자원을 최소화할 수 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    (instance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32 core</a:t>
            </a:r>
            <a:r>
              <a:rPr lang="ko-KR" altLang="en-US" baseline="0" dirty="0"/>
              <a:t>인 경우 </a:t>
            </a:r>
            <a:r>
              <a:rPr lang="en-US" altLang="ko-KR" baseline="0" dirty="0" err="1"/>
              <a:t>executor.core</a:t>
            </a:r>
            <a:r>
              <a:rPr lang="en-US" altLang="ko-KR" baseline="0" dirty="0"/>
              <a:t>=3</a:t>
            </a:r>
            <a:r>
              <a:rPr lang="ko-KR" altLang="en-US" baseline="0" dirty="0"/>
              <a:t>으로 설정하면 </a:t>
            </a:r>
            <a:r>
              <a:rPr lang="en-US" altLang="ko-KR" baseline="0" dirty="0"/>
              <a:t>10</a:t>
            </a:r>
            <a:r>
              <a:rPr lang="ko-KR" altLang="en-US" baseline="0" dirty="0"/>
              <a:t>개 </a:t>
            </a:r>
            <a:r>
              <a:rPr lang="en-US" altLang="ko-KR" baseline="0" dirty="0"/>
              <a:t>executor</a:t>
            </a:r>
            <a:r>
              <a:rPr lang="ko-KR" altLang="en-US" baseline="0" dirty="0"/>
              <a:t> 할당 후 남은 </a:t>
            </a:r>
            <a:r>
              <a:rPr lang="en-US" altLang="ko-KR" baseline="0" dirty="0"/>
              <a:t>2core</a:t>
            </a:r>
            <a:r>
              <a:rPr lang="ko-KR" altLang="en-US" baseline="0" dirty="0"/>
              <a:t>를 </a:t>
            </a:r>
            <a:r>
              <a:rPr lang="en-US" altLang="ko-KR" baseline="0" dirty="0"/>
              <a:t>OS</a:t>
            </a:r>
            <a:r>
              <a:rPr lang="ko-KR" altLang="en-US" baseline="0" dirty="0"/>
              <a:t>에서 사용하는 </a:t>
            </a:r>
            <a:r>
              <a:rPr lang="ko-KR" altLang="en-US" baseline="0" dirty="0" err="1"/>
              <a:t>방식임에</a:t>
            </a:r>
            <a:r>
              <a:rPr lang="ko-KR" altLang="en-US" baseline="0" dirty="0"/>
              <a:t> 비해</a:t>
            </a:r>
            <a:r>
              <a:rPr lang="en-US" altLang="ko-KR" baseline="0" dirty="0"/>
              <a:t>, </a:t>
            </a:r>
          </a:p>
          <a:p>
            <a:r>
              <a:rPr lang="en-US" altLang="ko-KR" baseline="0" dirty="0"/>
              <a:t>     32 core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48 core</a:t>
            </a:r>
            <a:r>
              <a:rPr lang="ko-KR" altLang="en-US" baseline="0" dirty="0"/>
              <a:t>가 혼재된 경우 </a:t>
            </a:r>
            <a:r>
              <a:rPr lang="en-US" altLang="ko-KR" baseline="0" dirty="0"/>
              <a:t>48 core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3 core * 16 executor = 48</a:t>
            </a:r>
            <a:r>
              <a:rPr lang="ko-KR" altLang="en-US" baseline="0" dirty="0"/>
              <a:t>이 되어 </a:t>
            </a:r>
            <a:r>
              <a:rPr lang="en-US" altLang="ko-KR" baseline="0" dirty="0" err="1"/>
              <a:t>os</a:t>
            </a:r>
            <a:r>
              <a:rPr lang="ko-KR" altLang="en-US" baseline="0" dirty="0"/>
              <a:t>에 </a:t>
            </a:r>
            <a:r>
              <a:rPr lang="en-US" altLang="ko-KR" baseline="0" dirty="0"/>
              <a:t>core</a:t>
            </a:r>
            <a:r>
              <a:rPr lang="ko-KR" altLang="en-US" baseline="0" dirty="0"/>
              <a:t>를 할당할 수 없거나 </a:t>
            </a:r>
            <a:r>
              <a:rPr lang="en-US" altLang="ko-KR" baseline="0" dirty="0"/>
              <a:t>3 core</a:t>
            </a:r>
            <a:r>
              <a:rPr lang="ko-KR" altLang="en-US" baseline="0" dirty="0"/>
              <a:t>를 </a:t>
            </a:r>
            <a:r>
              <a:rPr lang="en-US" altLang="ko-KR" baseline="0" dirty="0"/>
              <a:t>OS</a:t>
            </a:r>
            <a:r>
              <a:rPr lang="ko-KR" altLang="en-US" baseline="0" dirty="0"/>
              <a:t>에 할당하여 낭비가 될 수 있음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좀 더 큰 문제는 하나의 </a:t>
            </a:r>
            <a:r>
              <a:rPr lang="en-US" altLang="ko-KR" baseline="0" dirty="0"/>
              <a:t>type</a:t>
            </a:r>
            <a:r>
              <a:rPr lang="ko-KR" altLang="en-US" baseline="0" dirty="0"/>
              <a:t>만 사용하는 경우 </a:t>
            </a:r>
            <a:r>
              <a:rPr lang="en-US" altLang="ko-KR" baseline="0" dirty="0"/>
              <a:t>instance </a:t>
            </a:r>
            <a:r>
              <a:rPr lang="ko-KR" altLang="en-US" baseline="0" dirty="0"/>
              <a:t>할당에 실패할 가능성이 높아진다는 것</a:t>
            </a:r>
            <a:endParaRPr lang="en-US" altLang="ko-KR" baseline="0" dirty="0"/>
          </a:p>
          <a:p>
            <a:r>
              <a:rPr lang="en-US" altLang="ko-KR" baseline="0" dirty="0"/>
              <a:t>    . </a:t>
            </a:r>
            <a:r>
              <a:rPr lang="ko-KR" altLang="en-US" baseline="0" dirty="0"/>
              <a:t>내가 선호하는 </a:t>
            </a:r>
            <a:r>
              <a:rPr lang="en-US" altLang="ko-KR" baseline="0" dirty="0"/>
              <a:t>type</a:t>
            </a:r>
            <a:r>
              <a:rPr lang="ko-KR" altLang="en-US" baseline="0" dirty="0"/>
              <a:t>은 다른 사용자도 선호할 가능성이 높고</a:t>
            </a:r>
            <a:r>
              <a:rPr lang="en-US" altLang="ko-KR" baseline="0" dirty="0"/>
              <a:t>, instance </a:t>
            </a:r>
            <a:r>
              <a:rPr lang="ko-KR" altLang="en-US" baseline="0" dirty="0"/>
              <a:t>할당이 어려울 수 있음</a:t>
            </a:r>
            <a:endParaRPr lang="en-US" altLang="ko-KR" baseline="0" dirty="0"/>
          </a:p>
          <a:p>
            <a:r>
              <a:rPr lang="en-US" altLang="ko-KR" baseline="0" dirty="0"/>
              <a:t>    . </a:t>
            </a:r>
            <a:r>
              <a:rPr lang="ko-KR" altLang="en-US" baseline="0" dirty="0"/>
              <a:t>실제로 대규모 </a:t>
            </a:r>
            <a:r>
              <a:rPr lang="en-US" altLang="ko-KR" baseline="0" dirty="0"/>
              <a:t>(3,000 core </a:t>
            </a:r>
            <a:r>
              <a:rPr lang="ko-KR" altLang="en-US" baseline="0" dirty="0"/>
              <a:t>이상</a:t>
            </a:r>
            <a:r>
              <a:rPr lang="en-US" altLang="ko-KR" baseline="0" dirty="0"/>
              <a:t>)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instance group </a:t>
            </a:r>
            <a:r>
              <a:rPr lang="ko-KR" altLang="en-US" baseline="0" dirty="0"/>
              <a:t>생성 시 </a:t>
            </a:r>
            <a:r>
              <a:rPr lang="en-US" altLang="ko-KR" baseline="0" dirty="0"/>
              <a:t>provisioning </a:t>
            </a:r>
            <a:r>
              <a:rPr lang="ko-KR" altLang="en-US" baseline="0" dirty="0"/>
              <a:t>실패하는 경우가 많음 </a:t>
            </a:r>
            <a:r>
              <a:rPr lang="en-US" altLang="ko-KR" baseline="0" dirty="0"/>
              <a:t>(22</a:t>
            </a:r>
            <a:r>
              <a:rPr lang="ko-KR" altLang="en-US" baseline="0" dirty="0"/>
              <a:t>년 </a:t>
            </a:r>
            <a:r>
              <a:rPr lang="en-US" altLang="ko-KR" baseline="0" dirty="0"/>
              <a:t>8</a:t>
            </a:r>
            <a:r>
              <a:rPr lang="ko-KR" altLang="en-US" baseline="0" dirty="0"/>
              <a:t>월 현재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Instance Fleet</a:t>
            </a:r>
            <a:r>
              <a:rPr lang="ko-KR" altLang="en-US" baseline="0" dirty="0"/>
              <a:t>의 경우</a:t>
            </a:r>
            <a:endParaRPr lang="en-US" altLang="ko-KR" baseline="0" dirty="0"/>
          </a:p>
          <a:p>
            <a:r>
              <a:rPr lang="en-US" altLang="ko-KR" baseline="0" dirty="0"/>
              <a:t> - provisioning </a:t>
            </a:r>
            <a:r>
              <a:rPr lang="ko-KR" altLang="en-US" baseline="0" dirty="0"/>
              <a:t>하려는 목표 용량을 정의하고 </a:t>
            </a:r>
            <a:r>
              <a:rPr lang="en-US" altLang="ko-KR" baseline="0" dirty="0"/>
              <a:t>(</a:t>
            </a:r>
            <a:r>
              <a:rPr lang="ko-KR" altLang="en-US" baseline="0" dirty="0"/>
              <a:t>예를 들면 </a:t>
            </a:r>
            <a:r>
              <a:rPr lang="en-US" altLang="ko-KR" baseline="0" dirty="0"/>
              <a:t>3,000 core)    </a:t>
            </a:r>
            <a:r>
              <a:rPr lang="ko-KR" altLang="en-US" baseline="0" dirty="0"/>
              <a:t>사용하고자 하는 하나 이상의 </a:t>
            </a:r>
            <a:r>
              <a:rPr lang="en-US" altLang="ko-KR" baseline="0" dirty="0"/>
              <a:t>instance type</a:t>
            </a:r>
            <a:r>
              <a:rPr lang="ko-KR" altLang="en-US" baseline="0" dirty="0"/>
              <a:t>을 선택한다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- EMR Cluster</a:t>
            </a:r>
            <a:r>
              <a:rPr lang="ko-KR" altLang="en-US" baseline="0" dirty="0"/>
              <a:t>는 현재 </a:t>
            </a:r>
            <a:r>
              <a:rPr lang="en-US" altLang="ko-KR" baseline="0" dirty="0"/>
              <a:t>AZ(available Zone)</a:t>
            </a:r>
            <a:r>
              <a:rPr lang="ko-KR" altLang="en-US" baseline="0" dirty="0"/>
              <a:t>에 가용 가능한 </a:t>
            </a:r>
            <a:r>
              <a:rPr lang="en-US" altLang="ko-KR" baseline="0" dirty="0"/>
              <a:t>instance </a:t>
            </a:r>
            <a:r>
              <a:rPr lang="ko-KR" altLang="en-US" baseline="0" dirty="0"/>
              <a:t>현황을 조회하고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목표 용량에 맞추어 적절한 조합을 선택하여 </a:t>
            </a:r>
            <a:r>
              <a:rPr lang="en-US" altLang="ko-KR" baseline="0" dirty="0"/>
              <a:t>provisioning </a:t>
            </a:r>
            <a:r>
              <a:rPr lang="ko-KR" altLang="en-US" baseline="0" dirty="0"/>
              <a:t>한다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특히 대규모 </a:t>
            </a:r>
            <a:r>
              <a:rPr lang="en-US" altLang="ko-KR" baseline="0" dirty="0"/>
              <a:t>cluster </a:t>
            </a:r>
            <a:r>
              <a:rPr lang="ko-KR" altLang="en-US" baseline="0" dirty="0"/>
              <a:t>구성 시에는 거의 필수적인 </a:t>
            </a:r>
            <a:r>
              <a:rPr lang="ko-KR" altLang="en-US" baseline="0" dirty="0" err="1"/>
              <a:t>선택임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다만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provisionin</a:t>
            </a:r>
            <a:r>
              <a:rPr lang="ko-KR" altLang="en-US" baseline="0" dirty="0"/>
              <a:t>된 </a:t>
            </a:r>
            <a:r>
              <a:rPr lang="en-US" altLang="ko-KR" baseline="0" dirty="0" err="1"/>
              <a:t>resourc</a:t>
            </a:r>
            <a:r>
              <a:rPr lang="ko-KR" altLang="en-US" baseline="0" dirty="0"/>
              <a:t>를 빠짐없이 활용하겠다는 측면에서는 불이익이 있는 부분은 있다 </a:t>
            </a:r>
            <a:r>
              <a:rPr lang="en-US" altLang="ko-KR" baseline="0" dirty="0"/>
              <a:t>(</a:t>
            </a:r>
            <a:r>
              <a:rPr lang="ko-KR" altLang="en-US" baseline="0" dirty="0"/>
              <a:t>여백</a:t>
            </a:r>
            <a:r>
              <a:rPr lang="en-US" altLang="ko-KR" baseline="0" dirty="0"/>
              <a:t>/ </a:t>
            </a:r>
            <a:r>
              <a:rPr lang="ko-KR" altLang="en-US" baseline="0" dirty="0"/>
              <a:t>유휴 </a:t>
            </a:r>
            <a:r>
              <a:rPr lang="en-US" altLang="ko-KR" baseline="0" dirty="0"/>
              <a:t>core/mem </a:t>
            </a:r>
            <a:r>
              <a:rPr lang="ko-KR" altLang="en-US" baseline="0" dirty="0"/>
              <a:t>발생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Uniform</a:t>
            </a:r>
            <a:r>
              <a:rPr lang="ko-KR" altLang="en-US" baseline="0" dirty="0"/>
              <a:t>을 선택할지</a:t>
            </a:r>
            <a:r>
              <a:rPr lang="en-US" altLang="ko-KR" baseline="0" dirty="0"/>
              <a:t>, instance Fleet</a:t>
            </a:r>
            <a:r>
              <a:rPr lang="ko-KR" altLang="en-US" baseline="0" dirty="0"/>
              <a:t>을 사용할지는 </a:t>
            </a:r>
            <a:r>
              <a:rPr lang="en-US" altLang="ko-KR" baseline="0" dirty="0"/>
              <a:t>cluster </a:t>
            </a:r>
            <a:r>
              <a:rPr lang="ko-KR" altLang="en-US" baseline="0" dirty="0"/>
              <a:t>단위로 정의하지만</a:t>
            </a:r>
            <a:endParaRPr lang="en-US" altLang="ko-KR" baseline="0" dirty="0"/>
          </a:p>
          <a:p>
            <a:r>
              <a:rPr lang="en-US" altLang="ko-KR" baseline="0" dirty="0"/>
              <a:t>instance type </a:t>
            </a:r>
            <a:r>
              <a:rPr lang="ko-KR" altLang="en-US" baseline="0" dirty="0"/>
              <a:t>또는 </a:t>
            </a:r>
            <a:r>
              <a:rPr lang="en-US" altLang="ko-KR" baseline="0" dirty="0"/>
              <a:t>instance type</a:t>
            </a:r>
            <a:r>
              <a:rPr lang="ko-KR" altLang="en-US" baseline="0" dirty="0"/>
              <a:t>의 조합은 </a:t>
            </a:r>
            <a:r>
              <a:rPr lang="en-US" altLang="ko-KR" baseline="0" dirty="0"/>
              <a:t>instance group(master, core, task) </a:t>
            </a:r>
            <a:r>
              <a:rPr lang="ko-KR" altLang="en-US" baseline="0" dirty="0"/>
              <a:t>단위로 정의할 수 있다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8619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Instance</a:t>
            </a:r>
            <a:r>
              <a:rPr lang="en-US" altLang="ko-KR" baseline="0" dirty="0"/>
              <a:t> group</a:t>
            </a:r>
            <a:r>
              <a:rPr lang="ko-KR" altLang="en-US" baseline="0" dirty="0"/>
              <a:t> 구성 방식에 대한 설명은 앞에서 했음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Instance Group</a:t>
            </a:r>
            <a:r>
              <a:rPr lang="ko-KR" altLang="en-US" baseline="0" dirty="0"/>
              <a:t>별 구성은</a:t>
            </a:r>
            <a:endParaRPr lang="en-US" altLang="ko-KR" baseline="0" dirty="0"/>
          </a:p>
          <a:p>
            <a:r>
              <a:rPr lang="en-US" altLang="ko-KR" baseline="0" dirty="0"/>
              <a:t> - instance type </a:t>
            </a:r>
            <a:r>
              <a:rPr lang="ko-KR" altLang="en-US" baseline="0" dirty="0"/>
              <a:t>설정 </a:t>
            </a:r>
            <a:r>
              <a:rPr lang="en-US" altLang="ko-KR" baseline="0" dirty="0"/>
              <a:t>(</a:t>
            </a:r>
            <a:r>
              <a:rPr lang="ko-KR" altLang="en-US" baseline="0" dirty="0"/>
              <a:t>주로 </a:t>
            </a:r>
            <a:r>
              <a:rPr lang="en-US" altLang="ko-KR" baseline="0" dirty="0"/>
              <a:t>m, r, c </a:t>
            </a:r>
            <a:r>
              <a:rPr lang="ko-KR" altLang="en-US" baseline="0" dirty="0"/>
              <a:t>타입을 사용함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   . </a:t>
            </a:r>
            <a:r>
              <a:rPr lang="ko-KR" altLang="en-US" baseline="0" dirty="0"/>
              <a:t>수행하려는 </a:t>
            </a:r>
            <a:r>
              <a:rPr lang="en-US" altLang="ko-KR" baseline="0" dirty="0"/>
              <a:t>application</a:t>
            </a:r>
            <a:r>
              <a:rPr lang="ko-KR" altLang="en-US" baseline="0" dirty="0"/>
              <a:t>과 </a:t>
            </a:r>
            <a:r>
              <a:rPr lang="en-US" altLang="ko-KR" baseline="0" dirty="0"/>
              <a:t>workload </a:t>
            </a:r>
            <a:r>
              <a:rPr lang="ko-KR" altLang="en-US" baseline="0" dirty="0"/>
              <a:t>특성에 따라서 선택함 </a:t>
            </a:r>
            <a:r>
              <a:rPr lang="en-US" altLang="ko-KR" baseline="0" dirty="0"/>
              <a:t>(c = </a:t>
            </a:r>
            <a:r>
              <a:rPr lang="en-US" altLang="ko-KR" baseline="0" dirty="0" err="1"/>
              <a:t>cpu</a:t>
            </a:r>
            <a:r>
              <a:rPr lang="ko-KR" altLang="en-US" baseline="0" dirty="0"/>
              <a:t>형</a:t>
            </a:r>
            <a:r>
              <a:rPr lang="en-US" altLang="ko-KR" baseline="0" dirty="0"/>
              <a:t>, r = </a:t>
            </a:r>
            <a:r>
              <a:rPr lang="en-US" altLang="ko-KR" baseline="0" dirty="0" err="1"/>
              <a:t>memor</a:t>
            </a:r>
            <a:r>
              <a:rPr lang="ko-KR" altLang="en-US" baseline="0" dirty="0"/>
              <a:t>형</a:t>
            </a:r>
            <a:r>
              <a:rPr lang="en-US" altLang="ko-KR" baseline="0" dirty="0"/>
              <a:t>, m=</a:t>
            </a:r>
            <a:r>
              <a:rPr lang="ko-KR" altLang="en-US" baseline="0" dirty="0" err="1"/>
              <a:t>중도형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 - instance count</a:t>
            </a:r>
          </a:p>
          <a:p>
            <a:r>
              <a:rPr lang="en-US" altLang="ko-KR" baseline="0" dirty="0"/>
              <a:t>   . Master</a:t>
            </a:r>
            <a:r>
              <a:rPr lang="ko-KR" altLang="en-US" baseline="0" dirty="0"/>
              <a:t>는 앞 단계에서 </a:t>
            </a:r>
            <a:r>
              <a:rPr lang="en-US" altLang="ko-KR" baseline="0" dirty="0" err="1"/>
              <a:t>mulitple</a:t>
            </a:r>
            <a:r>
              <a:rPr lang="en-US" altLang="ko-KR" baseline="0" dirty="0"/>
              <a:t> master node</a:t>
            </a:r>
            <a:r>
              <a:rPr lang="ko-KR" altLang="en-US" baseline="0" dirty="0"/>
              <a:t>를 선택했다면 </a:t>
            </a:r>
            <a:r>
              <a:rPr lang="en-US" altLang="ko-KR" baseline="0" dirty="0"/>
              <a:t>3</a:t>
            </a:r>
            <a:r>
              <a:rPr lang="ko-KR" altLang="en-US" baseline="0" dirty="0"/>
              <a:t>으로 고정</a:t>
            </a:r>
            <a:r>
              <a:rPr lang="en-US" altLang="ko-KR" baseline="0" dirty="0"/>
              <a:t>, </a:t>
            </a:r>
            <a:r>
              <a:rPr lang="ko-KR" altLang="en-US" baseline="0" dirty="0"/>
              <a:t>아니면 </a:t>
            </a:r>
            <a:r>
              <a:rPr lang="en-US" altLang="ko-KR" baseline="0" dirty="0"/>
              <a:t>1</a:t>
            </a:r>
            <a:r>
              <a:rPr lang="ko-KR" altLang="en-US" baseline="0" dirty="0"/>
              <a:t>로 고정됨</a:t>
            </a:r>
            <a:endParaRPr lang="en-US" altLang="ko-KR" baseline="0" dirty="0"/>
          </a:p>
          <a:p>
            <a:r>
              <a:rPr lang="en-US" altLang="ko-KR" baseline="0" dirty="0"/>
              <a:t>   . Core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Task </a:t>
            </a:r>
            <a:r>
              <a:rPr lang="ko-KR" altLang="en-US" baseline="0" dirty="0"/>
              <a:t>수는 </a:t>
            </a:r>
            <a:r>
              <a:rPr lang="en-US" altLang="ko-KR" baseline="0" dirty="0"/>
              <a:t>workload</a:t>
            </a:r>
            <a:r>
              <a:rPr lang="ko-KR" altLang="en-US" baseline="0" dirty="0"/>
              <a:t>에 따라서 </a:t>
            </a:r>
            <a:r>
              <a:rPr lang="ko-KR" altLang="en-US" baseline="0" dirty="0" err="1"/>
              <a:t>갯수를</a:t>
            </a:r>
            <a:r>
              <a:rPr lang="ko-KR" altLang="en-US" baseline="0" dirty="0"/>
              <a:t> 정의함</a:t>
            </a:r>
            <a:endParaRPr lang="en-US" altLang="ko-KR" baseline="0" dirty="0"/>
          </a:p>
          <a:p>
            <a:r>
              <a:rPr lang="en-US" altLang="ko-KR" baseline="0" dirty="0"/>
              <a:t>      - </a:t>
            </a:r>
            <a:r>
              <a:rPr lang="ko-KR" altLang="en-US" baseline="0" dirty="0"/>
              <a:t>일반적으로는 필요한 총 </a:t>
            </a:r>
            <a:r>
              <a:rPr lang="en-US" altLang="ko-KR" baseline="0" dirty="0"/>
              <a:t>core </a:t>
            </a:r>
            <a:r>
              <a:rPr lang="ko-KR" altLang="en-US" baseline="0" dirty="0"/>
              <a:t>수가 동일하다는 가정하에서는</a:t>
            </a:r>
            <a:r>
              <a:rPr lang="en-US" altLang="ko-KR" baseline="0" dirty="0"/>
              <a:t>, instance type</a:t>
            </a:r>
            <a:r>
              <a:rPr lang="ko-KR" altLang="en-US" baseline="0" dirty="0"/>
              <a:t>이 큰</a:t>
            </a:r>
            <a:r>
              <a:rPr lang="en-US" altLang="ko-KR" baseline="0" dirty="0"/>
              <a:t>(core</a:t>
            </a:r>
            <a:r>
              <a:rPr lang="ko-KR" altLang="en-US" baseline="0" dirty="0"/>
              <a:t>가 많은</a:t>
            </a:r>
            <a:r>
              <a:rPr lang="en-US" altLang="ko-KR" baseline="0" dirty="0"/>
              <a:t>) </a:t>
            </a:r>
            <a:r>
              <a:rPr lang="ko-KR" altLang="en-US" baseline="0" dirty="0"/>
              <a:t>것을 선택하고 </a:t>
            </a:r>
            <a:r>
              <a:rPr lang="en-US" altLang="ko-KR" baseline="0" dirty="0"/>
              <a:t>instance </a:t>
            </a:r>
            <a:r>
              <a:rPr lang="ko-KR" altLang="en-US" baseline="0" dirty="0"/>
              <a:t>수를 줄이는 것이 유리함</a:t>
            </a:r>
            <a:endParaRPr lang="en-US" altLang="ko-KR" baseline="0" dirty="0"/>
          </a:p>
          <a:p>
            <a:r>
              <a:rPr lang="en-US" altLang="ko-KR" baseline="0" dirty="0"/>
              <a:t>      - </a:t>
            </a:r>
            <a:r>
              <a:rPr lang="en-US" altLang="ko-KR" baseline="0" dirty="0" err="1"/>
              <a:t>emr</a:t>
            </a:r>
            <a:r>
              <a:rPr lang="ko-KR" altLang="en-US" baseline="0" dirty="0"/>
              <a:t>은 </a:t>
            </a:r>
            <a:r>
              <a:rPr lang="en-US" altLang="ko-KR" baseline="0" dirty="0"/>
              <a:t>ec2 </a:t>
            </a:r>
            <a:r>
              <a:rPr lang="ko-KR" altLang="en-US" baseline="0" dirty="0"/>
              <a:t>이외에 서비스 비용도 포함되는데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일정 </a:t>
            </a:r>
            <a:r>
              <a:rPr lang="en-US" altLang="ko-KR" baseline="0" dirty="0"/>
              <a:t>core</a:t>
            </a:r>
            <a:r>
              <a:rPr lang="ko-KR" altLang="en-US" baseline="0" dirty="0"/>
              <a:t>를 넘어가면 서비스 비용이 동일함 </a:t>
            </a:r>
            <a:r>
              <a:rPr lang="en-US" altLang="ko-KR" baseline="0" dirty="0"/>
              <a:t>(max </a:t>
            </a:r>
            <a:r>
              <a:rPr lang="ko-KR" altLang="en-US" baseline="0" dirty="0"/>
              <a:t>비용이 있음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      - spark</a:t>
            </a:r>
            <a:r>
              <a:rPr lang="ko-KR" altLang="en-US" baseline="0" dirty="0"/>
              <a:t>을 사용하는 경우라면 </a:t>
            </a:r>
            <a:r>
              <a:rPr lang="en-US" altLang="ko-KR" baseline="0" dirty="0"/>
              <a:t>executor </a:t>
            </a:r>
            <a:r>
              <a:rPr lang="ko-KR" altLang="en-US" baseline="0" dirty="0"/>
              <a:t>간의 데이터 이동이 가장 큰 부하를 발생시키는데</a:t>
            </a:r>
            <a:r>
              <a:rPr lang="en-US" altLang="ko-KR" baseline="0" dirty="0"/>
              <a:t>, executor</a:t>
            </a:r>
            <a:r>
              <a:rPr lang="ko-KR" altLang="en-US" baseline="0" dirty="0"/>
              <a:t>가 같은 </a:t>
            </a:r>
            <a:r>
              <a:rPr lang="en-US" altLang="ko-KR" baseline="0" dirty="0"/>
              <a:t>instance</a:t>
            </a:r>
            <a:r>
              <a:rPr lang="ko-KR" altLang="en-US" baseline="0" dirty="0"/>
              <a:t>에 있으면 </a:t>
            </a:r>
            <a:r>
              <a:rPr lang="en-US" altLang="ko-KR" baseline="0" dirty="0"/>
              <a:t>network </a:t>
            </a:r>
            <a:r>
              <a:rPr lang="ko-KR" altLang="en-US" baseline="0" dirty="0"/>
              <a:t>통신이 발생하지 않아 성능상 이익</a:t>
            </a:r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구매 옵션은 뒷장에서 설명하자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3211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Ec2 </a:t>
            </a:r>
            <a:r>
              <a:rPr lang="ko-KR" altLang="en-US" dirty="0"/>
              <a:t>구매 방식은 크게는 </a:t>
            </a:r>
            <a:r>
              <a:rPr lang="en-US" altLang="ko-KR" dirty="0"/>
              <a:t>2</a:t>
            </a:r>
            <a:r>
              <a:rPr lang="ko-KR" altLang="en-US" dirty="0"/>
              <a:t>가지</a:t>
            </a:r>
            <a:endParaRPr lang="en-US" altLang="ko-KR" dirty="0"/>
          </a:p>
          <a:p>
            <a:r>
              <a:rPr lang="en-US" altLang="ko-KR" dirty="0"/>
              <a:t> - on demand vs spot instance</a:t>
            </a:r>
          </a:p>
          <a:p>
            <a:endParaRPr lang="en-US" altLang="ko-KR" dirty="0"/>
          </a:p>
          <a:p>
            <a:r>
              <a:rPr lang="en-US" altLang="ko-KR" dirty="0"/>
              <a:t>On-demand</a:t>
            </a:r>
            <a:r>
              <a:rPr lang="ko-KR" altLang="en-US" dirty="0"/>
              <a:t>는 정가대로 사용 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가장 비싼 </a:t>
            </a:r>
            <a:r>
              <a:rPr lang="ko-KR" altLang="en-US" dirty="0" err="1"/>
              <a:t>모델임</a:t>
            </a:r>
            <a:r>
              <a:rPr lang="en-US" altLang="ko-KR" dirty="0"/>
              <a:t>, </a:t>
            </a:r>
            <a:r>
              <a:rPr lang="ko-KR" altLang="en-US" dirty="0"/>
              <a:t>특히 약정도 없다면</a:t>
            </a:r>
            <a:endParaRPr lang="en-US" altLang="ko-KR" dirty="0"/>
          </a:p>
          <a:p>
            <a:r>
              <a:rPr lang="en-US" altLang="ko-KR" dirty="0"/>
              <a:t> - region, </a:t>
            </a:r>
            <a:r>
              <a:rPr lang="en-US" altLang="ko-KR" dirty="0" err="1"/>
              <a:t>az</a:t>
            </a:r>
            <a:r>
              <a:rPr lang="ko-KR" altLang="en-US" dirty="0"/>
              <a:t>내에 </a:t>
            </a:r>
            <a:r>
              <a:rPr lang="en-US" altLang="ko-KR" dirty="0"/>
              <a:t>resource</a:t>
            </a:r>
            <a:r>
              <a:rPr lang="ko-KR" altLang="en-US" dirty="0"/>
              <a:t>가 </a:t>
            </a:r>
            <a:r>
              <a:rPr lang="ko-KR" altLang="en-US" dirty="0" err="1"/>
              <a:t>존재하는한</a:t>
            </a:r>
            <a:r>
              <a:rPr lang="ko-KR" altLang="en-US" dirty="0"/>
              <a:t> 즉시 </a:t>
            </a:r>
            <a:r>
              <a:rPr lang="en-US" altLang="ko-KR" dirty="0"/>
              <a:t>provisioning </a:t>
            </a:r>
            <a:r>
              <a:rPr lang="ko-KR" altLang="en-US" dirty="0"/>
              <a:t>가능</a:t>
            </a:r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구매 이후에는 나의 소유이기 때문에 다른 사용자에게 </a:t>
            </a:r>
            <a:r>
              <a:rPr lang="en-US" altLang="ko-KR" dirty="0"/>
              <a:t>instance</a:t>
            </a:r>
            <a:r>
              <a:rPr lang="en-US" altLang="ko-KR" baseline="0" dirty="0"/>
              <a:t> </a:t>
            </a:r>
            <a:r>
              <a:rPr lang="ko-KR" altLang="en-US" baseline="0" dirty="0"/>
              <a:t>자원을 탈취당할 일이 없음 </a:t>
            </a:r>
            <a:r>
              <a:rPr lang="en-US" altLang="ko-KR" baseline="0" dirty="0"/>
              <a:t>(interrupt)</a:t>
            </a:r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일회성</a:t>
            </a:r>
            <a:r>
              <a:rPr lang="en-US" altLang="ko-KR" baseline="0" dirty="0"/>
              <a:t>, </a:t>
            </a:r>
            <a:r>
              <a:rPr lang="ko-KR" altLang="en-US" baseline="0" dirty="0"/>
              <a:t>단기 사용이 아니고 항시 운영되어야 하는 경우라면</a:t>
            </a:r>
            <a:r>
              <a:rPr lang="en-US" altLang="ko-KR" baseline="0" dirty="0"/>
              <a:t>,</a:t>
            </a:r>
            <a:r>
              <a:rPr lang="ko-KR" altLang="en-US" baseline="0" dirty="0"/>
              <a:t> </a:t>
            </a:r>
            <a:r>
              <a:rPr lang="en-US" altLang="ko-KR" baseline="0" dirty="0"/>
              <a:t>RI</a:t>
            </a:r>
            <a:r>
              <a:rPr lang="ko-KR" altLang="en-US" baseline="0" dirty="0"/>
              <a:t>나 </a:t>
            </a:r>
            <a:r>
              <a:rPr lang="en-US" altLang="ko-KR" baseline="0" dirty="0"/>
              <a:t>Saving Plan</a:t>
            </a:r>
            <a:r>
              <a:rPr lang="ko-KR" altLang="en-US" baseline="0" dirty="0"/>
              <a:t>을 통해서 요금을 절약하는 것을 권장함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dirty="0"/>
              <a:t>Spot Instance</a:t>
            </a:r>
          </a:p>
          <a:p>
            <a:r>
              <a:rPr lang="en-US" altLang="ko-KR" dirty="0"/>
              <a:t> - AWS region/</a:t>
            </a:r>
            <a:r>
              <a:rPr lang="en-US" altLang="ko-KR" dirty="0" err="1"/>
              <a:t>az</a:t>
            </a:r>
            <a:r>
              <a:rPr lang="en-US" altLang="ko-KR" baseline="0" dirty="0"/>
              <a:t> </a:t>
            </a:r>
            <a:r>
              <a:rPr lang="ko-KR" altLang="en-US" baseline="0" dirty="0"/>
              <a:t>내에 유휴 자원을 저렴한 가격에 제공하는 것임 </a:t>
            </a:r>
            <a:r>
              <a:rPr lang="en-US" altLang="ko-KR" baseline="0" dirty="0"/>
              <a:t>(</a:t>
            </a:r>
            <a:r>
              <a:rPr lang="ko-KR" altLang="en-US" baseline="0" dirty="0"/>
              <a:t>어차피 안 팔리고 남은 자원이라</a:t>
            </a:r>
            <a:r>
              <a:rPr lang="en-US" altLang="ko-KR" baseline="0" dirty="0"/>
              <a:t>)</a:t>
            </a:r>
          </a:p>
          <a:p>
            <a:r>
              <a:rPr lang="en-US" altLang="ko-KR" dirty="0"/>
              <a:t> - </a:t>
            </a:r>
            <a:r>
              <a:rPr lang="ko-KR" altLang="en-US" dirty="0"/>
              <a:t>가격은 최대 </a:t>
            </a:r>
            <a:r>
              <a:rPr lang="en-US" altLang="ko-KR" dirty="0"/>
              <a:t>90%</a:t>
            </a:r>
            <a:r>
              <a:rPr lang="ko-KR" altLang="en-US" dirty="0"/>
              <a:t>까지 저렴해질 수 있으나</a:t>
            </a:r>
            <a:r>
              <a:rPr lang="en-US" altLang="ko-KR" dirty="0"/>
              <a:t>,</a:t>
            </a:r>
            <a:r>
              <a:rPr lang="en-US" altLang="ko-KR" baseline="0" dirty="0"/>
              <a:t> EMR</a:t>
            </a:r>
            <a:r>
              <a:rPr lang="ko-KR" altLang="en-US" baseline="0" dirty="0"/>
              <a:t>에서 쓸만한 자원은 대부분 </a:t>
            </a:r>
            <a:r>
              <a:rPr lang="en-US" altLang="ko-KR" baseline="0" dirty="0"/>
              <a:t>70% </a:t>
            </a:r>
            <a:r>
              <a:rPr lang="ko-KR" altLang="en-US" baseline="0" dirty="0"/>
              <a:t>대의 할인율로 보임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구매 시 </a:t>
            </a:r>
            <a:r>
              <a:rPr lang="en-US" altLang="ko-KR" baseline="0" dirty="0"/>
              <a:t>bidding </a:t>
            </a:r>
            <a:r>
              <a:rPr lang="ko-KR" altLang="en-US" baseline="0" dirty="0"/>
              <a:t>가격을 정하는데</a:t>
            </a:r>
            <a:r>
              <a:rPr lang="en-US" altLang="ko-KR" baseline="0" dirty="0"/>
              <a:t>, bidding </a:t>
            </a:r>
            <a:r>
              <a:rPr lang="ko-KR" altLang="en-US" baseline="0" dirty="0"/>
              <a:t>가격의 의미는 </a:t>
            </a:r>
            <a:r>
              <a:rPr lang="en-US" altLang="ko-KR" baseline="0" dirty="0"/>
              <a:t>“</a:t>
            </a:r>
            <a:r>
              <a:rPr lang="ko-KR" altLang="en-US" baseline="0" dirty="0"/>
              <a:t>내가 이 가격을 넘어가면 </a:t>
            </a:r>
            <a:r>
              <a:rPr lang="en-US" altLang="ko-KR" baseline="0" dirty="0"/>
              <a:t>spot instance </a:t>
            </a:r>
            <a:r>
              <a:rPr lang="ko-KR" altLang="en-US" baseline="0" dirty="0"/>
              <a:t>사용하지 않겠다</a:t>
            </a:r>
            <a:r>
              <a:rPr lang="en-US" altLang="ko-KR" baseline="0" dirty="0"/>
              <a:t>＂</a:t>
            </a:r>
            <a:r>
              <a:rPr lang="ko-KR" altLang="en-US" baseline="0" dirty="0"/>
              <a:t>라는 최대 금액의 의미임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실제 구매가격은 </a:t>
            </a:r>
            <a:r>
              <a:rPr lang="ko-KR" altLang="en-US" baseline="0" dirty="0" err="1"/>
              <a:t>현재가임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남는 자원을 팔기 때문에 재고가 줄수록</a:t>
            </a:r>
            <a:r>
              <a:rPr lang="en-US" altLang="ko-KR" baseline="0" dirty="0"/>
              <a:t>, </a:t>
            </a:r>
            <a:r>
              <a:rPr lang="ko-KR" altLang="en-US" baseline="0" dirty="0"/>
              <a:t>수요가 늘수록</a:t>
            </a:r>
            <a:r>
              <a:rPr lang="en-US" altLang="ko-KR" baseline="0" dirty="0"/>
              <a:t>(</a:t>
            </a:r>
            <a:r>
              <a:rPr lang="ko-KR" altLang="en-US" baseline="0" dirty="0"/>
              <a:t>특히 높은 가격 </a:t>
            </a:r>
            <a:r>
              <a:rPr lang="en-US" altLang="ko-KR" baseline="0" dirty="0"/>
              <a:t>bidding</a:t>
            </a:r>
            <a:r>
              <a:rPr lang="ko-KR" altLang="en-US" baseline="0" dirty="0"/>
              <a:t>한</a:t>
            </a:r>
            <a:r>
              <a:rPr lang="en-US" altLang="ko-KR" baseline="0" dirty="0"/>
              <a:t>) instance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interrupt</a:t>
            </a:r>
            <a:r>
              <a:rPr lang="ko-KR" altLang="en-US" baseline="0" dirty="0"/>
              <a:t>될 확률이 올라감</a:t>
            </a:r>
            <a:r>
              <a:rPr lang="en-US" altLang="ko-KR" baseline="0" dirty="0"/>
              <a:t>..</a:t>
            </a:r>
          </a:p>
          <a:p>
            <a:r>
              <a:rPr lang="en-US" altLang="ko-KR" baseline="0" dirty="0"/>
              <a:t>    (</a:t>
            </a:r>
            <a:r>
              <a:rPr lang="ko-KR" altLang="en-US" baseline="0" dirty="0"/>
              <a:t>이런 이유로 반드시 수행되어야 하는 </a:t>
            </a:r>
            <a:r>
              <a:rPr lang="en-US" altLang="ko-KR" baseline="0" dirty="0"/>
              <a:t>workload </a:t>
            </a:r>
            <a:r>
              <a:rPr lang="ko-KR" altLang="en-US" baseline="0" dirty="0"/>
              <a:t>작업 시에는 </a:t>
            </a:r>
            <a:r>
              <a:rPr lang="en-US" altLang="ko-KR" baseline="0" dirty="0"/>
              <a:t>on-demand </a:t>
            </a:r>
            <a:r>
              <a:rPr lang="ko-KR" altLang="en-US" baseline="0" dirty="0"/>
              <a:t>가격까지 설정하는 것이 일반적이지만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그렇지 않은 경우에는 적절히 낮은 가격을 선택하기도 함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en-US" altLang="ko-KR" dirty="0"/>
              <a:t>RI</a:t>
            </a:r>
            <a:r>
              <a:rPr lang="en-US" altLang="ko-KR" baseline="0" dirty="0"/>
              <a:t> / SP</a:t>
            </a:r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운영 환경 상 항시 운영되어야 하는 </a:t>
            </a:r>
            <a:r>
              <a:rPr lang="en-US" altLang="ko-KR" baseline="0" dirty="0"/>
              <a:t>Instance</a:t>
            </a:r>
            <a:r>
              <a:rPr lang="ko-KR" altLang="en-US" baseline="0" dirty="0"/>
              <a:t>는 어쩔 수 없이 </a:t>
            </a:r>
            <a:r>
              <a:rPr lang="en-US" altLang="ko-KR" baseline="0" dirty="0"/>
              <a:t>On-Demand</a:t>
            </a:r>
            <a:r>
              <a:rPr lang="ko-KR" altLang="en-US" baseline="0" dirty="0"/>
              <a:t>가 필요함</a:t>
            </a:r>
            <a:endParaRPr lang="en-US" altLang="ko-KR" baseline="0" dirty="0"/>
          </a:p>
          <a:p>
            <a:r>
              <a:rPr lang="en-US" altLang="ko-KR" baseline="0" dirty="0"/>
              <a:t> - RI</a:t>
            </a:r>
          </a:p>
          <a:p>
            <a:r>
              <a:rPr lang="en-US" altLang="ko-KR" baseline="0" dirty="0"/>
              <a:t>   - </a:t>
            </a:r>
            <a:r>
              <a:rPr lang="ko-KR" altLang="en-US" baseline="0" dirty="0"/>
              <a:t>특정 </a:t>
            </a:r>
            <a:r>
              <a:rPr lang="en-US" altLang="ko-KR" baseline="0" dirty="0"/>
              <a:t>instance</a:t>
            </a:r>
            <a:r>
              <a:rPr lang="ko-KR" altLang="en-US" baseline="0" dirty="0"/>
              <a:t>를 항상 가동하는 경우 </a:t>
            </a:r>
            <a:r>
              <a:rPr lang="en-US" altLang="ko-KR" baseline="0" dirty="0"/>
              <a:t>1~3</a:t>
            </a:r>
            <a:r>
              <a:rPr lang="ko-KR" altLang="en-US" baseline="0" dirty="0"/>
              <a:t>년 약정을 계약하면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높은 할인율 적용이 가능하다 </a:t>
            </a:r>
            <a:r>
              <a:rPr lang="en-US" altLang="ko-KR" baseline="0" dirty="0"/>
              <a:t>(</a:t>
            </a:r>
            <a:r>
              <a:rPr lang="ko-KR" altLang="en-US" baseline="0" dirty="0"/>
              <a:t>약정 기간에 따라 </a:t>
            </a:r>
            <a:r>
              <a:rPr lang="en-US" altLang="ko-KR" baseline="0" dirty="0"/>
              <a:t>70% </a:t>
            </a:r>
            <a:r>
              <a:rPr lang="ko-KR" altLang="en-US" baseline="0" dirty="0"/>
              <a:t>정도까지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   - </a:t>
            </a:r>
            <a:r>
              <a:rPr lang="ko-KR" altLang="en-US" baseline="0" dirty="0"/>
              <a:t>하지만 하루 중 일부 시간에만 가동하는 경우라면</a:t>
            </a:r>
            <a:r>
              <a:rPr lang="en-US" altLang="ko-KR" baseline="0" dirty="0"/>
              <a:t>.. </a:t>
            </a:r>
            <a:r>
              <a:rPr lang="ko-KR" altLang="en-US" baseline="0" dirty="0"/>
              <a:t>약정</a:t>
            </a:r>
            <a:r>
              <a:rPr lang="en-US" altLang="ko-KR" baseline="0" dirty="0"/>
              <a:t>/</a:t>
            </a:r>
            <a:r>
              <a:rPr lang="ko-KR" altLang="en-US" baseline="0" dirty="0"/>
              <a:t>할인 금액을 따져보아야 한다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- SP</a:t>
            </a:r>
          </a:p>
          <a:p>
            <a:r>
              <a:rPr lang="en-US" altLang="ko-KR" baseline="0" dirty="0"/>
              <a:t>   - 1~3</a:t>
            </a:r>
            <a:r>
              <a:rPr lang="ko-KR" altLang="en-US" baseline="0" dirty="0"/>
              <a:t>년간 일정량의 </a:t>
            </a:r>
            <a:r>
              <a:rPr lang="en-US" altLang="ko-KR" baseline="0" dirty="0"/>
              <a:t>computing</a:t>
            </a:r>
            <a:r>
              <a:rPr lang="ko-KR" altLang="en-US" baseline="0" dirty="0"/>
              <a:t>을 사용하겠다는 약정 계약</a:t>
            </a:r>
            <a:endParaRPr lang="en-US" altLang="ko-KR" baseline="0" dirty="0"/>
          </a:p>
          <a:p>
            <a:r>
              <a:rPr lang="en-US" altLang="ko-KR" baseline="0" dirty="0"/>
              <a:t>   - </a:t>
            </a:r>
            <a:r>
              <a:rPr lang="ko-KR" altLang="en-US" baseline="0" dirty="0"/>
              <a:t>특정 인스턴스에 종속되지 않고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총량을 통한 할인이라는 점에서 </a:t>
            </a:r>
            <a:r>
              <a:rPr lang="en-US" altLang="ko-KR" baseline="0" dirty="0"/>
              <a:t>RI </a:t>
            </a:r>
            <a:r>
              <a:rPr lang="ko-KR" altLang="en-US" baseline="0" dirty="0"/>
              <a:t>와 차이가 있음</a:t>
            </a:r>
            <a:endParaRPr lang="en-US" altLang="ko-KR" baseline="0" dirty="0"/>
          </a:p>
          <a:p>
            <a:r>
              <a:rPr lang="en-US" altLang="ko-KR" baseline="0" dirty="0"/>
              <a:t>   - </a:t>
            </a:r>
            <a:r>
              <a:rPr lang="ko-KR" altLang="en-US" baseline="0" dirty="0"/>
              <a:t>다양한 </a:t>
            </a:r>
            <a:r>
              <a:rPr lang="en-US" altLang="ko-KR" baseline="0" dirty="0"/>
              <a:t>instance</a:t>
            </a:r>
            <a:r>
              <a:rPr lang="ko-KR" altLang="en-US" baseline="0" dirty="0"/>
              <a:t>를 다수 사용하는 경우에 적용 가능함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809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en-US" altLang="ko-KR" dirty="0"/>
              <a:t>S3</a:t>
            </a:r>
            <a:r>
              <a:rPr lang="ko-KR" altLang="en-US" dirty="0"/>
              <a:t>의 특징들에 대해서 살펴보겠습니다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먼저 </a:t>
            </a:r>
            <a:r>
              <a:rPr lang="en-US" altLang="ko-KR" dirty="0"/>
              <a:t>S3</a:t>
            </a:r>
            <a:r>
              <a:rPr lang="ko-KR" altLang="en-US" dirty="0"/>
              <a:t>의 구조에 대해 설명 드리겠습니다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S3</a:t>
            </a:r>
            <a:r>
              <a:rPr lang="ko-KR" altLang="en-US" dirty="0"/>
              <a:t>는 </a:t>
            </a:r>
            <a:r>
              <a:rPr lang="en-US" altLang="ko-KR" dirty="0"/>
              <a:t>Bucket </a:t>
            </a:r>
            <a:r>
              <a:rPr lang="ko-KR" altLang="en-US" dirty="0"/>
              <a:t>과 </a:t>
            </a:r>
            <a:r>
              <a:rPr lang="en-US" altLang="ko-KR" dirty="0"/>
              <a:t>object </a:t>
            </a:r>
            <a:r>
              <a:rPr lang="ko-KR" altLang="en-US" dirty="0"/>
              <a:t>로 구성되며 하나의 버킷 내 여러 </a:t>
            </a:r>
            <a:r>
              <a:rPr lang="en-US" altLang="ko-KR" dirty="0"/>
              <a:t>object</a:t>
            </a:r>
            <a:r>
              <a:rPr lang="ko-KR" altLang="en-US" dirty="0"/>
              <a:t> 가 저장되는 구조입니다</a:t>
            </a:r>
            <a:r>
              <a:rPr lang="en-US" altLang="ko-KR" dirty="0"/>
              <a:t>.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CADDA7A-02C5-5A1A-439A-0AF17C2F9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3128-E3D4-44E8-8FBD-ACBEC85E777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76099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4525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building of bigger computers: "In pioneer days they used oxen for heavy pulling, and when one ox couldn't budge a log, they didn't try to grow a larger ox.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shouldn't be trying for bigger computers, but for more systems of computers.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/>
              <a:t>https://</a:t>
            </a:r>
            <a:r>
              <a:rPr lang="en-US" altLang="ko-KR" dirty="0" err="1"/>
              <a:t>en.wikipedia.org</a:t>
            </a:r>
            <a:r>
              <a:rPr lang="en-US" altLang="ko-KR" dirty="0"/>
              <a:t>/wiki/</a:t>
            </a:r>
            <a:r>
              <a:rPr lang="en-US" altLang="ko-KR" dirty="0" err="1"/>
              <a:t>Grace_Hopper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0272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building of bigger computers: "In pioneer days they used oxen for heavy pulling, and when one ox couldn't budge a log, they didn't try to grow a larger ox.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shouldn't be trying for bigger computers, but for more systems of computers.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dirty="0"/>
              <a:t>https://</a:t>
            </a:r>
            <a:r>
              <a:rPr lang="en-US" altLang="ko-KR" dirty="0" err="1"/>
              <a:t>en.wikipedia.org</a:t>
            </a:r>
            <a:r>
              <a:rPr lang="en-US" altLang="ko-KR" dirty="0"/>
              <a:t>/wiki/</a:t>
            </a:r>
            <a:r>
              <a:rPr lang="en-US" altLang="ko-KR" dirty="0" err="1"/>
              <a:t>Grace_Hopper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1259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EMR</a:t>
            </a:r>
            <a:r>
              <a:rPr lang="ko-KR" altLang="en-US" dirty="0"/>
              <a:t>을 비용 효율적으로 운영하겠다면 </a:t>
            </a:r>
            <a:r>
              <a:rPr lang="en-US" altLang="ko-KR" dirty="0"/>
              <a:t>Auto Scaling</a:t>
            </a:r>
            <a:r>
              <a:rPr lang="ko-KR" altLang="en-US" baseline="0" dirty="0"/>
              <a:t> 사용이 필수적임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auto scaling</a:t>
            </a:r>
          </a:p>
          <a:p>
            <a:r>
              <a:rPr lang="en-US" altLang="ko-KR" baseline="0" dirty="0"/>
              <a:t> - workload </a:t>
            </a:r>
            <a:r>
              <a:rPr lang="ko-KR" altLang="en-US" baseline="0" dirty="0"/>
              <a:t>부하에 따라서 </a:t>
            </a:r>
            <a:r>
              <a:rPr lang="en-US" altLang="ko-KR" baseline="0" dirty="0"/>
              <a:t>instance</a:t>
            </a:r>
            <a:r>
              <a:rPr lang="ko-KR" altLang="en-US" baseline="0" dirty="0"/>
              <a:t>를 늘리거나 줄이는 방식임</a:t>
            </a:r>
            <a:endParaRPr lang="en-US" altLang="ko-KR" baseline="0" dirty="0"/>
          </a:p>
          <a:p>
            <a:r>
              <a:rPr lang="en-US" altLang="ko-KR" baseline="0" dirty="0"/>
              <a:t>   . Workload</a:t>
            </a:r>
            <a:r>
              <a:rPr lang="ko-KR" altLang="en-US" baseline="0" dirty="0"/>
              <a:t>가 늘어나면 </a:t>
            </a:r>
            <a:r>
              <a:rPr lang="en-US" altLang="ko-KR" baseline="0" dirty="0"/>
              <a:t>instance </a:t>
            </a:r>
            <a:r>
              <a:rPr lang="ko-KR" altLang="en-US" baseline="0" dirty="0"/>
              <a:t>수가 늘어나고 </a:t>
            </a:r>
            <a:r>
              <a:rPr lang="en-US" altLang="ko-KR" baseline="0" dirty="0"/>
              <a:t>(scale out), </a:t>
            </a:r>
            <a:r>
              <a:rPr lang="ko-KR" altLang="en-US" baseline="0" dirty="0"/>
              <a:t>반대로 </a:t>
            </a:r>
            <a:r>
              <a:rPr lang="en-US" altLang="ko-KR" baseline="0" dirty="0"/>
              <a:t>workload</a:t>
            </a:r>
            <a:r>
              <a:rPr lang="ko-KR" altLang="en-US" baseline="0" dirty="0"/>
              <a:t>가 줄면 </a:t>
            </a:r>
            <a:r>
              <a:rPr lang="en-US" altLang="ko-KR" baseline="0" dirty="0" err="1"/>
              <a:t>instanc</a:t>
            </a:r>
            <a:r>
              <a:rPr lang="ko-KR" altLang="en-US" baseline="0" dirty="0"/>
              <a:t>를 줄이는 </a:t>
            </a:r>
            <a:r>
              <a:rPr lang="en-US" altLang="ko-KR" baseline="0" dirty="0"/>
              <a:t>(scale in)</a:t>
            </a:r>
          </a:p>
          <a:p>
            <a:r>
              <a:rPr lang="en-US" altLang="ko-KR" baseline="0" dirty="0"/>
              <a:t> - workload</a:t>
            </a:r>
            <a:r>
              <a:rPr lang="ko-KR" altLang="en-US" baseline="0" dirty="0"/>
              <a:t>의 증가나 감소는 </a:t>
            </a:r>
            <a:r>
              <a:rPr lang="en-US" altLang="ko-KR" baseline="0" dirty="0"/>
              <a:t>daily</a:t>
            </a:r>
            <a:r>
              <a:rPr lang="ko-KR" altLang="en-US" baseline="0" dirty="0"/>
              <a:t>로 다를 수도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미리 예측이 어려워서 </a:t>
            </a:r>
            <a:r>
              <a:rPr lang="en-US" altLang="ko-KR" baseline="0" dirty="0"/>
              <a:t>scheduling</a:t>
            </a:r>
            <a:r>
              <a:rPr lang="ko-KR" altLang="en-US" baseline="0" dirty="0"/>
              <a:t>만으로는 한계가 있음</a:t>
            </a:r>
            <a:endParaRPr lang="en-US" altLang="ko-KR" baseline="0" dirty="0"/>
          </a:p>
          <a:p>
            <a:r>
              <a:rPr lang="en-US" altLang="ko-KR" baseline="0" dirty="0"/>
              <a:t>   . Workload </a:t>
            </a:r>
            <a:r>
              <a:rPr lang="ko-KR" altLang="en-US" baseline="0" dirty="0"/>
              <a:t>증가</a:t>
            </a:r>
            <a:r>
              <a:rPr lang="en-US" altLang="ko-KR" baseline="0" dirty="0"/>
              <a:t>/</a:t>
            </a:r>
            <a:r>
              <a:rPr lang="ko-KR" altLang="en-US" baseline="0" dirty="0"/>
              <a:t>감소를 감지하고</a:t>
            </a:r>
            <a:r>
              <a:rPr lang="en-US" altLang="ko-KR" baseline="0" dirty="0"/>
              <a:t>, </a:t>
            </a:r>
            <a:r>
              <a:rPr lang="en-US" altLang="ko-KR" baseline="0" dirty="0" err="1"/>
              <a:t>provisionin</a:t>
            </a:r>
            <a:r>
              <a:rPr lang="ko-KR" altLang="en-US" baseline="0" dirty="0"/>
              <a:t>을 자동으로 처리해주는 것이 </a:t>
            </a:r>
            <a:r>
              <a:rPr lang="en-US" altLang="ko-KR" baseline="0" dirty="0"/>
              <a:t>EMR-managed scaling</a:t>
            </a:r>
          </a:p>
          <a:p>
            <a:r>
              <a:rPr lang="en-US" altLang="ko-KR" baseline="0" dirty="0"/>
              <a:t>   . </a:t>
            </a:r>
            <a:r>
              <a:rPr lang="ko-KR" altLang="en-US" baseline="0" dirty="0"/>
              <a:t>특정 </a:t>
            </a:r>
            <a:r>
              <a:rPr lang="en-US" altLang="ko-KR" baseline="0" dirty="0"/>
              <a:t>instance</a:t>
            </a:r>
            <a:r>
              <a:rPr lang="ko-KR" altLang="en-US" baseline="0" dirty="0"/>
              <a:t> 상에서 수행되고 있는 </a:t>
            </a:r>
            <a:r>
              <a:rPr lang="en-US" altLang="ko-KR" baseline="0" dirty="0"/>
              <a:t>job</a:t>
            </a:r>
            <a:r>
              <a:rPr lang="ko-KR" altLang="en-US" baseline="0" dirty="0"/>
              <a:t>이 없으면 </a:t>
            </a:r>
            <a:r>
              <a:rPr lang="en-US" altLang="ko-KR" baseline="0" dirty="0"/>
              <a:t>workload</a:t>
            </a:r>
            <a:r>
              <a:rPr lang="ko-KR" altLang="en-US" baseline="0" dirty="0"/>
              <a:t>가 감소했다고 판단</a:t>
            </a:r>
            <a:r>
              <a:rPr lang="en-US" altLang="ko-KR" baseline="0" dirty="0"/>
              <a:t>. </a:t>
            </a:r>
            <a:r>
              <a:rPr lang="ko-KR" altLang="en-US" baseline="0" dirty="0"/>
              <a:t>반대로 작업의 대기 시간이 길어지고 유휴 </a:t>
            </a:r>
            <a:r>
              <a:rPr lang="en-US" altLang="ko-KR" baseline="0" dirty="0" err="1"/>
              <a:t>instanc</a:t>
            </a:r>
            <a:r>
              <a:rPr lang="ko-KR" altLang="en-US" baseline="0" dirty="0"/>
              <a:t>가 없다면 </a:t>
            </a:r>
            <a:r>
              <a:rPr lang="en-US" altLang="ko-KR" baseline="0" dirty="0"/>
              <a:t>workload</a:t>
            </a:r>
            <a:r>
              <a:rPr lang="ko-KR" altLang="en-US" baseline="0" dirty="0"/>
              <a:t>가 증가했다고 판단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    -&gt; </a:t>
            </a:r>
            <a:r>
              <a:rPr lang="ko-KR" altLang="en-US" baseline="0" dirty="0"/>
              <a:t>실제로는 훨씬 정교한 </a:t>
            </a:r>
            <a:r>
              <a:rPr lang="ko-KR" altLang="en-US" baseline="0" dirty="0" err="1"/>
              <a:t>로직이</a:t>
            </a:r>
            <a:r>
              <a:rPr lang="ko-KR" altLang="en-US" baseline="0" dirty="0"/>
              <a:t> 있지만 공개되어 있지는 않다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설정</a:t>
            </a:r>
            <a:endParaRPr lang="en-US" altLang="ko-KR" baseline="0" dirty="0"/>
          </a:p>
          <a:p>
            <a:r>
              <a:rPr lang="en-US" altLang="ko-KR" baseline="0" dirty="0"/>
              <a:t> - master node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scaling</a:t>
            </a:r>
            <a:r>
              <a:rPr lang="ko-KR" altLang="en-US" baseline="0" dirty="0"/>
              <a:t>의 대상이 아님 </a:t>
            </a:r>
            <a:endParaRPr lang="en-US" altLang="ko-KR" baseline="0" dirty="0"/>
          </a:p>
          <a:p>
            <a:r>
              <a:rPr lang="en-US" altLang="ko-KR" baseline="0" dirty="0"/>
              <a:t> - core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task</a:t>
            </a:r>
            <a:r>
              <a:rPr lang="ko-KR" altLang="en-US" baseline="0" dirty="0"/>
              <a:t>가 </a:t>
            </a:r>
            <a:r>
              <a:rPr lang="en-US" altLang="ko-KR" baseline="0" dirty="0"/>
              <a:t>scaling</a:t>
            </a:r>
            <a:r>
              <a:rPr lang="ko-KR" altLang="en-US" baseline="0" dirty="0"/>
              <a:t>의 대상</a:t>
            </a:r>
            <a:endParaRPr lang="en-US" altLang="ko-KR" baseline="0" dirty="0"/>
          </a:p>
          <a:p>
            <a:r>
              <a:rPr lang="en-US" altLang="ko-KR" baseline="0" dirty="0"/>
              <a:t>   . </a:t>
            </a:r>
            <a:r>
              <a:rPr lang="ko-KR" altLang="en-US" baseline="0" dirty="0"/>
              <a:t>사용자는 최소로 항시 유지할 </a:t>
            </a:r>
            <a:r>
              <a:rPr lang="en-US" altLang="ko-KR" baseline="0" dirty="0" err="1"/>
              <a:t>core+task</a:t>
            </a:r>
            <a:r>
              <a:rPr lang="en-US" altLang="ko-KR" baseline="0" dirty="0"/>
              <a:t> </a:t>
            </a:r>
            <a:r>
              <a:rPr lang="ko-KR" altLang="en-US" baseline="0" dirty="0"/>
              <a:t>수를 지정</a:t>
            </a:r>
            <a:endParaRPr lang="en-US" altLang="ko-KR" baseline="0" dirty="0"/>
          </a:p>
          <a:p>
            <a:r>
              <a:rPr lang="en-US" altLang="ko-KR" baseline="0" dirty="0"/>
              <a:t>      -&gt; workload</a:t>
            </a:r>
            <a:r>
              <a:rPr lang="ko-KR" altLang="en-US" baseline="0" dirty="0"/>
              <a:t>가 유입된 이후에 </a:t>
            </a:r>
            <a:r>
              <a:rPr lang="en-US" altLang="ko-KR" baseline="0" dirty="0"/>
              <a:t>provisioning </a:t>
            </a:r>
            <a:r>
              <a:rPr lang="ko-KR" altLang="en-US" baseline="0" dirty="0"/>
              <a:t>대응을 하는 경우에는 응답에 많은 시간이 걸릴 수 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     -&gt; </a:t>
            </a:r>
            <a:r>
              <a:rPr lang="ko-KR" altLang="en-US" baseline="0" dirty="0"/>
              <a:t>이런 이유로 최소 규모로 이정도 유지하겠다는 용도임</a:t>
            </a:r>
            <a:endParaRPr lang="en-US" altLang="ko-KR" baseline="0" dirty="0"/>
          </a:p>
          <a:p>
            <a:r>
              <a:rPr lang="en-US" altLang="ko-KR" baseline="0" dirty="0"/>
              <a:t>   . </a:t>
            </a:r>
            <a:r>
              <a:rPr lang="ko-KR" altLang="en-US" baseline="0" dirty="0"/>
              <a:t>최대로 항상 유지할 </a:t>
            </a:r>
            <a:r>
              <a:rPr lang="en-US" altLang="ko-KR" baseline="0" dirty="0" err="1"/>
              <a:t>core+task</a:t>
            </a:r>
            <a:r>
              <a:rPr lang="en-US" altLang="ko-KR" baseline="0" dirty="0"/>
              <a:t> </a:t>
            </a:r>
            <a:r>
              <a:rPr lang="ko-KR" altLang="en-US" baseline="0" dirty="0"/>
              <a:t>수를 지정</a:t>
            </a:r>
            <a:endParaRPr lang="en-US" altLang="ko-KR" baseline="0" dirty="0"/>
          </a:p>
          <a:p>
            <a:r>
              <a:rPr lang="en-US" altLang="ko-KR" baseline="0" dirty="0"/>
              <a:t>      -&gt; workload</a:t>
            </a:r>
            <a:r>
              <a:rPr lang="ko-KR" altLang="en-US" baseline="0" dirty="0"/>
              <a:t>가 많이 유입되어도 </a:t>
            </a:r>
            <a:r>
              <a:rPr lang="en-US" altLang="ko-KR" baseline="0" dirty="0"/>
              <a:t>max</a:t>
            </a:r>
            <a:r>
              <a:rPr lang="ko-KR" altLang="en-US" baseline="0" dirty="0"/>
              <a:t>값을 초과하는 </a:t>
            </a:r>
            <a:r>
              <a:rPr lang="en-US" altLang="ko-KR" baseline="0" dirty="0"/>
              <a:t>scaling</a:t>
            </a:r>
            <a:r>
              <a:rPr lang="ko-KR" altLang="en-US" baseline="0" dirty="0"/>
              <a:t>은 하지 말라는 의미</a:t>
            </a:r>
            <a:endParaRPr lang="en-US" altLang="ko-KR" baseline="0" dirty="0"/>
          </a:p>
          <a:p>
            <a:r>
              <a:rPr lang="en-US" altLang="ko-KR" baseline="0" dirty="0"/>
              <a:t>      -&gt; workload</a:t>
            </a:r>
            <a:r>
              <a:rPr lang="ko-KR" altLang="en-US" baseline="0" dirty="0"/>
              <a:t>는 가능하면 많은 자원을 사용하려는 경향이 있으므로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해당 값을 너무 높게 설정하면 많은 비용이 발생할 수 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  . On-demand limit</a:t>
            </a:r>
          </a:p>
          <a:p>
            <a:r>
              <a:rPr lang="en-US" altLang="ko-KR" baseline="0" dirty="0"/>
              <a:t>      -&gt; On-demand</a:t>
            </a:r>
            <a:r>
              <a:rPr lang="ko-KR" altLang="en-US" baseline="0" dirty="0"/>
              <a:t>로 구매할 최대 </a:t>
            </a:r>
            <a:r>
              <a:rPr lang="en-US" altLang="ko-KR" baseline="0" dirty="0"/>
              <a:t>instance </a:t>
            </a:r>
            <a:r>
              <a:rPr lang="ko-KR" altLang="en-US" baseline="0" dirty="0"/>
              <a:t>수를 지정함</a:t>
            </a:r>
            <a:endParaRPr lang="en-US" altLang="ko-KR" baseline="0" dirty="0"/>
          </a:p>
          <a:p>
            <a:r>
              <a:rPr lang="en-US" altLang="ko-KR" baseline="0" dirty="0"/>
              <a:t>      -&gt; </a:t>
            </a:r>
            <a:r>
              <a:rPr lang="ko-KR" altLang="en-US" baseline="0" dirty="0"/>
              <a:t>일반적으로는 </a:t>
            </a:r>
            <a:r>
              <a:rPr lang="en-US" altLang="ko-KR" baseline="0" dirty="0"/>
              <a:t>core</a:t>
            </a:r>
            <a:r>
              <a:rPr lang="ko-KR" altLang="en-US" baseline="0" dirty="0"/>
              <a:t>를 </a:t>
            </a:r>
            <a:r>
              <a:rPr lang="en-US" altLang="ko-KR" baseline="0" dirty="0"/>
              <a:t>on-demand</a:t>
            </a:r>
            <a:r>
              <a:rPr lang="ko-KR" altLang="en-US" baseline="0" dirty="0"/>
              <a:t>로 유지하므로</a:t>
            </a:r>
            <a:r>
              <a:rPr lang="en-US" altLang="ko-KR" baseline="0" dirty="0"/>
              <a:t>, Maximum Core Node</a:t>
            </a:r>
            <a:r>
              <a:rPr lang="ko-KR" altLang="en-US" baseline="0" dirty="0"/>
              <a:t>와 동일한 값을 선택</a:t>
            </a:r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이론적으로는 </a:t>
            </a:r>
            <a:r>
              <a:rPr lang="en-US" altLang="ko-KR" baseline="0" dirty="0"/>
              <a:t>workload</a:t>
            </a:r>
            <a:r>
              <a:rPr lang="ko-KR" altLang="en-US" baseline="0" dirty="0"/>
              <a:t>에 필요한 만큼의 </a:t>
            </a:r>
            <a:r>
              <a:rPr lang="en-US" altLang="ko-KR" baseline="0" dirty="0"/>
              <a:t>instance</a:t>
            </a:r>
            <a:r>
              <a:rPr lang="ko-KR" altLang="en-US" baseline="0" dirty="0"/>
              <a:t>만 </a:t>
            </a:r>
            <a:r>
              <a:rPr lang="en-US" altLang="ko-KR" baseline="0" dirty="0"/>
              <a:t>provisioning</a:t>
            </a:r>
            <a:r>
              <a:rPr lang="ko-KR" altLang="en-US" baseline="0" dirty="0"/>
              <a:t>하는 것으로서 낭비되는 비용이 없거나 최소화되는 방안이지만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현실적으로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1381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Workload</a:t>
            </a:r>
            <a:r>
              <a:rPr lang="en-US" altLang="ko-KR" baseline="0" dirty="0"/>
              <a:t> </a:t>
            </a:r>
            <a:r>
              <a:rPr lang="ko-KR" altLang="en-US" baseline="0" dirty="0"/>
              <a:t>에 따라서 </a:t>
            </a:r>
            <a:r>
              <a:rPr lang="en-US" altLang="ko-KR" baseline="0" dirty="0"/>
              <a:t>EMR cluster </a:t>
            </a:r>
            <a:r>
              <a:rPr lang="ko-KR" altLang="en-US" baseline="0" dirty="0"/>
              <a:t>규모</a:t>
            </a:r>
            <a:r>
              <a:rPr lang="en-US" altLang="ko-KR" baseline="0" dirty="0"/>
              <a:t>(instance)</a:t>
            </a:r>
            <a:r>
              <a:rPr lang="ko-KR" altLang="en-US" baseline="0" dirty="0"/>
              <a:t>가 증가하고 감소하는 것을 알 수 있음</a:t>
            </a:r>
            <a:endParaRPr lang="en-US" altLang="ko-KR" baseline="0" dirty="0"/>
          </a:p>
          <a:p>
            <a:r>
              <a:rPr lang="ko-KR" altLang="en-US" baseline="0" dirty="0"/>
              <a:t>적색으로 표시된 부분이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047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EC2</a:t>
            </a:r>
            <a:r>
              <a:rPr lang="en-US" altLang="ko-KR" baseline="0" dirty="0"/>
              <a:t> Key pair File</a:t>
            </a:r>
          </a:p>
          <a:p>
            <a:r>
              <a:rPr lang="en-US" altLang="ko-KR" baseline="0" dirty="0"/>
              <a:t> - master node ec2</a:t>
            </a:r>
            <a:r>
              <a:rPr lang="ko-KR" altLang="en-US" baseline="0" dirty="0"/>
              <a:t>에 직접 접속하기 위해 필요한 </a:t>
            </a:r>
            <a:r>
              <a:rPr lang="en-US" altLang="ko-KR" baseline="0" dirty="0" err="1"/>
              <a:t>pem</a:t>
            </a:r>
            <a:r>
              <a:rPr lang="en-US" altLang="ko-KR" baseline="0" dirty="0"/>
              <a:t> </a:t>
            </a:r>
            <a:r>
              <a:rPr lang="ko-KR" altLang="en-US" baseline="0" dirty="0"/>
              <a:t>파일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파일은 미리 생성되어야 하며 </a:t>
            </a:r>
            <a:r>
              <a:rPr lang="en-US" altLang="ko-KR" baseline="0" dirty="0"/>
              <a:t>(</a:t>
            </a:r>
            <a:r>
              <a:rPr lang="en-US" altLang="ko-KR" baseline="0" dirty="0" err="1"/>
              <a:t>aws</a:t>
            </a:r>
            <a:r>
              <a:rPr lang="en-US" altLang="ko-KR" baseline="0" dirty="0"/>
              <a:t> ec2 </a:t>
            </a:r>
            <a:r>
              <a:rPr lang="ko-KR" altLang="en-US" baseline="0" dirty="0"/>
              <a:t>메뉴에서</a:t>
            </a:r>
            <a:r>
              <a:rPr lang="en-US" altLang="ko-KR" baseline="0" dirty="0"/>
              <a:t>), </a:t>
            </a:r>
            <a:r>
              <a:rPr lang="ko-KR" altLang="en-US" baseline="0" dirty="0"/>
              <a:t>해당 파일로만 </a:t>
            </a:r>
            <a:r>
              <a:rPr lang="en-US" altLang="ko-KR" baseline="0" dirty="0"/>
              <a:t>SSH </a:t>
            </a:r>
            <a:r>
              <a:rPr lang="ko-KR" altLang="en-US" baseline="0" dirty="0"/>
              <a:t>접속이 가능하다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일반적인 경우에는 </a:t>
            </a:r>
            <a:r>
              <a:rPr lang="en-US" altLang="ko-KR" baseline="0" dirty="0"/>
              <a:t>SSH </a:t>
            </a:r>
            <a:r>
              <a:rPr lang="ko-KR" altLang="en-US" baseline="0" dirty="0"/>
              <a:t>접속이 필요 없지만</a:t>
            </a:r>
            <a:r>
              <a:rPr lang="en-US" altLang="ko-KR" baseline="0" dirty="0"/>
              <a:t>, OS </a:t>
            </a:r>
            <a:r>
              <a:rPr lang="ko-KR" altLang="en-US" baseline="0" dirty="0"/>
              <a:t>레벨에서 확인</a:t>
            </a:r>
            <a:r>
              <a:rPr lang="en-US" altLang="ko-KR" baseline="0" dirty="0"/>
              <a:t>/</a:t>
            </a:r>
            <a:r>
              <a:rPr lang="ko-KR" altLang="en-US" baseline="0" dirty="0"/>
              <a:t>조작 등이 필요한 경우에 사용한다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Permission</a:t>
            </a:r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기본 생성 권한을 베이스로 사용하는 것을 권장</a:t>
            </a:r>
            <a:endParaRPr lang="en-US" altLang="ko-KR" baseline="0" dirty="0"/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권한 조정은 주로 </a:t>
            </a:r>
            <a:r>
              <a:rPr lang="en-US" altLang="ko-KR" baseline="0" dirty="0"/>
              <a:t>EC2 instance profile</a:t>
            </a:r>
            <a:r>
              <a:rPr lang="ko-KR" altLang="en-US" baseline="0" dirty="0"/>
              <a:t>을 대상으로 요구 사항 발생함</a:t>
            </a:r>
            <a:endParaRPr lang="en-US" altLang="ko-KR" baseline="0" dirty="0"/>
          </a:p>
          <a:p>
            <a:r>
              <a:rPr lang="en-US" altLang="ko-KR" baseline="0" dirty="0"/>
              <a:t>   . </a:t>
            </a:r>
            <a:r>
              <a:rPr lang="ko-KR" altLang="en-US" baseline="0" dirty="0"/>
              <a:t>해당 권한은 각 노드에 해당하는 </a:t>
            </a:r>
            <a:r>
              <a:rPr lang="en-US" altLang="ko-KR" baseline="0" dirty="0"/>
              <a:t>EC2</a:t>
            </a:r>
            <a:r>
              <a:rPr lang="ko-KR" altLang="en-US" baseline="0" dirty="0"/>
              <a:t>에게 부여되는 권한이며</a:t>
            </a:r>
            <a:r>
              <a:rPr lang="en-US" altLang="ko-KR" baseline="0" dirty="0"/>
              <a:t>, EC2 </a:t>
            </a:r>
            <a:r>
              <a:rPr lang="ko-KR" altLang="en-US" baseline="0" dirty="0"/>
              <a:t>상에서 동작하는 </a:t>
            </a:r>
            <a:r>
              <a:rPr lang="en-US" altLang="ko-KR" baseline="0" dirty="0"/>
              <a:t>Application (</a:t>
            </a:r>
            <a:r>
              <a:rPr lang="en-US" altLang="ko-KR" baseline="0" dirty="0" err="1"/>
              <a:t>e.g</a:t>
            </a:r>
            <a:r>
              <a:rPr lang="en-US" altLang="ko-KR" baseline="0" dirty="0"/>
              <a:t> Spark Job)</a:t>
            </a:r>
            <a:r>
              <a:rPr lang="ko-KR" altLang="en-US" baseline="0" dirty="0"/>
              <a:t>이 가질 수 있는 권한으로 </a:t>
            </a:r>
            <a:r>
              <a:rPr lang="ko-KR" altLang="en-US" baseline="0" dirty="0" err="1"/>
              <a:t>보면된다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  . </a:t>
            </a:r>
            <a:r>
              <a:rPr lang="ko-KR" altLang="en-US" baseline="0" dirty="0"/>
              <a:t>특정 </a:t>
            </a:r>
            <a:r>
              <a:rPr lang="en-US" altLang="ko-KR" baseline="0" dirty="0"/>
              <a:t>S3</a:t>
            </a:r>
            <a:r>
              <a:rPr lang="ko-KR" altLang="en-US" baseline="0" dirty="0"/>
              <a:t>에 접근하거나 접근하지 못하게 할 수도 있고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다른 </a:t>
            </a:r>
            <a:r>
              <a:rPr lang="en-US" altLang="ko-KR" baseline="0" dirty="0"/>
              <a:t>AWS </a:t>
            </a:r>
            <a:r>
              <a:rPr lang="ko-KR" altLang="en-US" baseline="0" dirty="0"/>
              <a:t>서비스와의 연동을 허용</a:t>
            </a:r>
            <a:r>
              <a:rPr lang="en-US" altLang="ko-KR" baseline="0" dirty="0"/>
              <a:t>/</a:t>
            </a:r>
            <a:r>
              <a:rPr lang="ko-KR" altLang="en-US" baseline="0" dirty="0"/>
              <a:t>차단할 수 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  . </a:t>
            </a:r>
            <a:r>
              <a:rPr lang="ko-KR" altLang="en-US" baseline="0" dirty="0"/>
              <a:t>기본 권한이 다소 과도한 권한 범위를 가지므로 조정이 필요한 경우가 있다</a:t>
            </a:r>
            <a:endParaRPr lang="en-US" altLang="ko-KR" baseline="0" dirty="0"/>
          </a:p>
          <a:p>
            <a:r>
              <a:rPr lang="en-US" altLang="ko-KR" baseline="0" dirty="0"/>
              <a:t>     -&gt; </a:t>
            </a:r>
            <a:r>
              <a:rPr lang="ko-KR" altLang="en-US" baseline="0" dirty="0"/>
              <a:t>예를 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모든 </a:t>
            </a:r>
            <a:r>
              <a:rPr lang="en-US" altLang="ko-KR" baseline="0" dirty="0"/>
              <a:t>S3</a:t>
            </a:r>
            <a:r>
              <a:rPr lang="ko-KR" altLang="en-US" baseline="0" dirty="0"/>
              <a:t>에 </a:t>
            </a:r>
            <a:r>
              <a:rPr lang="ko-KR" altLang="en-US" baseline="0" dirty="0" err="1"/>
              <a:t>접근가능한</a:t>
            </a:r>
            <a:r>
              <a:rPr lang="ko-KR" altLang="en-US" baseline="0" dirty="0"/>
              <a:t> </a:t>
            </a:r>
            <a:r>
              <a:rPr lang="en-US" altLang="ko-KR" baseline="0" dirty="0"/>
              <a:t>S3FullAccess</a:t>
            </a:r>
            <a:r>
              <a:rPr lang="ko-KR" altLang="en-US" baseline="0" dirty="0"/>
              <a:t>를 기본으로 보유하는데</a:t>
            </a:r>
            <a:r>
              <a:rPr lang="en-US" altLang="ko-KR" baseline="0" dirty="0"/>
              <a:t>, </a:t>
            </a:r>
            <a:r>
              <a:rPr lang="ko-KR" altLang="en-US" baseline="0" dirty="0"/>
              <a:t>특정 데이터만 접근 가능하도록 조정하는 것이 필요하다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u="sng" baseline="0" dirty="0"/>
              <a:t>Security Group</a:t>
            </a:r>
          </a:p>
          <a:p>
            <a:r>
              <a:rPr lang="en-US" altLang="ko-KR" baseline="0" dirty="0"/>
              <a:t> - EC2</a:t>
            </a:r>
            <a:r>
              <a:rPr lang="ko-KR" altLang="en-US" baseline="0" dirty="0"/>
              <a:t>나 </a:t>
            </a:r>
            <a:r>
              <a:rPr lang="en-US" altLang="ko-KR" baseline="0" dirty="0"/>
              <a:t>RDS </a:t>
            </a:r>
            <a:r>
              <a:rPr lang="ko-KR" altLang="en-US" baseline="0" dirty="0"/>
              <a:t>같은 서비스에 대한 접근을 네트워크 레벨에서 통제하는 역할 </a:t>
            </a:r>
            <a:r>
              <a:rPr lang="en-US" altLang="ko-KR" baseline="0" dirty="0"/>
              <a:t>(</a:t>
            </a:r>
            <a:r>
              <a:rPr lang="ko-KR" altLang="en-US" baseline="0" dirty="0"/>
              <a:t>일종의 방화벽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 - Inbound Outbound</a:t>
            </a:r>
            <a:r>
              <a:rPr lang="ko-KR" altLang="en-US" baseline="0" dirty="0"/>
              <a:t>에 대해 설정이 가능하며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출발지와 도착지 별 설정이 가능하다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- </a:t>
            </a:r>
            <a:r>
              <a:rPr lang="ko-KR" altLang="en-US" baseline="0" dirty="0"/>
              <a:t>주로 </a:t>
            </a:r>
            <a:r>
              <a:rPr lang="en-US" altLang="ko-KR" baseline="0" dirty="0"/>
              <a:t>master node</a:t>
            </a:r>
            <a:r>
              <a:rPr lang="ko-KR" altLang="en-US" baseline="0" dirty="0"/>
              <a:t>에 대한 사용자의 직접 접근을 허용</a:t>
            </a:r>
            <a:r>
              <a:rPr lang="en-US" altLang="ko-KR" baseline="0" dirty="0"/>
              <a:t>/</a:t>
            </a:r>
            <a:r>
              <a:rPr lang="ko-KR" altLang="en-US" baseline="0" dirty="0"/>
              <a:t>차단하거나 </a:t>
            </a:r>
            <a:r>
              <a:rPr lang="en-US" altLang="ko-KR" baseline="0" dirty="0"/>
              <a:t>(</a:t>
            </a:r>
            <a:r>
              <a:rPr lang="ko-KR" altLang="en-US" baseline="0" dirty="0"/>
              <a:t>관리자 </a:t>
            </a:r>
            <a:r>
              <a:rPr lang="en-US" altLang="ko-KR" baseline="0" dirty="0"/>
              <a:t>IP</a:t>
            </a:r>
            <a:r>
              <a:rPr lang="ko-KR" altLang="en-US" baseline="0" dirty="0"/>
              <a:t>만 접속 허용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   </a:t>
            </a:r>
            <a:r>
              <a:rPr lang="ko-KR" altLang="en-US" baseline="0" dirty="0"/>
              <a:t>특정 서비스</a:t>
            </a:r>
            <a:r>
              <a:rPr lang="en-US" altLang="ko-KR" baseline="0" dirty="0"/>
              <a:t>(RDS, MSK</a:t>
            </a:r>
            <a:r>
              <a:rPr lang="ko-KR" altLang="en-US" baseline="0" dirty="0"/>
              <a:t>같은</a:t>
            </a:r>
            <a:r>
              <a:rPr lang="en-US" altLang="ko-KR" baseline="0" dirty="0"/>
              <a:t>)</a:t>
            </a:r>
            <a:r>
              <a:rPr lang="ko-KR" altLang="en-US" baseline="0" dirty="0"/>
              <a:t>에 대한 네트워크 접속을 허용</a:t>
            </a:r>
            <a:r>
              <a:rPr lang="en-US" altLang="ko-KR" baseline="0" dirty="0"/>
              <a:t>/</a:t>
            </a:r>
            <a:r>
              <a:rPr lang="ko-KR" altLang="en-US" baseline="0" dirty="0"/>
              <a:t>차단하는데 사용된다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   -&gt; </a:t>
            </a:r>
            <a:r>
              <a:rPr lang="ko-KR" altLang="en-US" baseline="0" dirty="0"/>
              <a:t>물론</a:t>
            </a:r>
            <a:r>
              <a:rPr lang="en-US" altLang="ko-KR" baseline="0" dirty="0"/>
              <a:t>, </a:t>
            </a:r>
            <a:r>
              <a:rPr lang="ko-KR" altLang="en-US" baseline="0" dirty="0"/>
              <a:t>네트워크 레벨의 허용이고</a:t>
            </a:r>
            <a:r>
              <a:rPr lang="en-US" altLang="ko-KR" baseline="0" dirty="0"/>
              <a:t> </a:t>
            </a:r>
            <a:r>
              <a:rPr lang="ko-KR" altLang="en-US" baseline="0" dirty="0"/>
              <a:t>서비스의 이용 권한은 별도이다</a:t>
            </a:r>
            <a:r>
              <a:rPr lang="en-US" altLang="ko-KR" baseline="0" dirty="0"/>
              <a:t>. (RDS port</a:t>
            </a:r>
            <a:r>
              <a:rPr lang="ko-KR" altLang="en-US" baseline="0" dirty="0"/>
              <a:t>에 도달은 하나 데이터 조회 권한이 없을 수도</a:t>
            </a:r>
            <a:r>
              <a:rPr lang="en-US" altLang="ko-KR" baseline="0" dirty="0"/>
              <a:t>)</a:t>
            </a:r>
          </a:p>
          <a:p>
            <a:r>
              <a:rPr lang="en-US" altLang="ko-KR" baseline="0" dirty="0"/>
              <a:t> - EMR </a:t>
            </a:r>
            <a:r>
              <a:rPr lang="ko-KR" altLang="en-US" baseline="0" dirty="0"/>
              <a:t>기본 </a:t>
            </a:r>
            <a:r>
              <a:rPr lang="en-US" altLang="ko-KR" baseline="0" dirty="0"/>
              <a:t>sg</a:t>
            </a:r>
            <a:r>
              <a:rPr lang="ko-KR" altLang="en-US" baseline="0" dirty="0"/>
              <a:t>는 </a:t>
            </a:r>
            <a:r>
              <a:rPr lang="en-US" altLang="ko-KR" baseline="0" dirty="0"/>
              <a:t>EMR node </a:t>
            </a:r>
            <a:r>
              <a:rPr lang="ko-KR" altLang="en-US" baseline="0" dirty="0"/>
              <a:t>내의 </a:t>
            </a:r>
            <a:r>
              <a:rPr lang="en-US" altLang="ko-KR" baseline="0" dirty="0"/>
              <a:t>instance </a:t>
            </a:r>
            <a:r>
              <a:rPr lang="ko-KR" altLang="en-US" baseline="0" dirty="0"/>
              <a:t>간에 필요한 접속 허용을 미리 </a:t>
            </a:r>
            <a:r>
              <a:rPr lang="ko-KR" altLang="en-US" baseline="0" dirty="0" err="1"/>
              <a:t>정의해두었다</a:t>
            </a:r>
            <a:r>
              <a:rPr lang="en-US" altLang="ko-KR" baseline="0" dirty="0"/>
              <a:t>.</a:t>
            </a:r>
          </a:p>
          <a:p>
            <a:r>
              <a:rPr lang="en-US" altLang="ko-KR" baseline="0" dirty="0"/>
              <a:t>   </a:t>
            </a:r>
            <a:r>
              <a:rPr lang="ko-KR" altLang="en-US" baseline="0" dirty="0"/>
              <a:t>해당 내용을 임의로 수정하는 경우 </a:t>
            </a:r>
            <a:r>
              <a:rPr lang="en-US" altLang="ko-KR" baseline="0" dirty="0"/>
              <a:t>instance</a:t>
            </a:r>
            <a:r>
              <a:rPr lang="ko-KR" altLang="en-US" baseline="0" dirty="0"/>
              <a:t>간 접속 불가로 </a:t>
            </a:r>
            <a:r>
              <a:rPr lang="en-US" altLang="ko-KR" baseline="0" dirty="0"/>
              <a:t>EMR</a:t>
            </a:r>
            <a:r>
              <a:rPr lang="ko-KR" altLang="en-US" baseline="0" dirty="0"/>
              <a:t>이 정상 동작하지 않을 수 있으니 주의가 필요하다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59005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9473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10436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D67BD3-FAC0-47D4-804F-40F8B2C37178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2015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Bucket</a:t>
            </a:r>
            <a:r>
              <a:rPr lang="ko-KR" altLang="en-US" dirty="0"/>
              <a:t>과 </a:t>
            </a:r>
            <a:r>
              <a:rPr lang="en-US" altLang="ko-KR" dirty="0"/>
              <a:t>Object</a:t>
            </a:r>
            <a:r>
              <a:rPr lang="ko-KR" altLang="en-US" dirty="0"/>
              <a:t>의 개념이 생소 </a:t>
            </a:r>
            <a:r>
              <a:rPr lang="ko-KR" altLang="en-US" dirty="0" err="1"/>
              <a:t>하실텐데</a:t>
            </a:r>
            <a:r>
              <a:rPr lang="en-US" altLang="ko-KR" dirty="0"/>
              <a:t>, </a:t>
            </a:r>
            <a:r>
              <a:rPr lang="ko-KR" altLang="en-US" dirty="0"/>
              <a:t>좀 더 자세히 살펴보도록 하겠습니다</a:t>
            </a:r>
            <a:r>
              <a:rPr lang="en-US" altLang="ko-KR" dirty="0"/>
              <a:t>.  </a:t>
            </a:r>
          </a:p>
          <a:p>
            <a:endParaRPr lang="en-US" altLang="ko-KR" dirty="0"/>
          </a:p>
          <a:p>
            <a:r>
              <a:rPr lang="ko-KR" altLang="en-US" dirty="0"/>
              <a:t>먼저 버킷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버킷 이란</a:t>
            </a:r>
            <a:r>
              <a:rPr lang="en-US" altLang="ko-KR" dirty="0"/>
              <a:t>, s3 </a:t>
            </a:r>
            <a:r>
              <a:rPr lang="ko-KR" altLang="en-US" dirty="0"/>
              <a:t>에서 생성할 수 있는 최상위 디렉토리로</a:t>
            </a:r>
            <a:endParaRPr lang="en-US" altLang="ko-KR" dirty="0"/>
          </a:p>
          <a:p>
            <a:r>
              <a:rPr lang="en-US" altLang="ko-KR" dirty="0"/>
              <a:t>Bucket </a:t>
            </a:r>
            <a:r>
              <a:rPr lang="ko-KR" altLang="en-US" dirty="0"/>
              <a:t>예시 이미지는 </a:t>
            </a:r>
            <a:r>
              <a:rPr lang="en-US" altLang="ko-KR" dirty="0"/>
              <a:t>s3</a:t>
            </a:r>
            <a:r>
              <a:rPr lang="ko-KR" altLang="en-US" dirty="0"/>
              <a:t> 콘솔의 버킷 상세 페이지로</a:t>
            </a:r>
            <a:r>
              <a:rPr lang="en-US" altLang="ko-KR" dirty="0"/>
              <a:t>,</a:t>
            </a:r>
            <a:r>
              <a:rPr lang="ko-KR" altLang="en-US" dirty="0"/>
              <a:t> 현재 생성된 버킷들의 목록을 확인할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여기서 버킷의 특징으로 </a:t>
            </a:r>
            <a:endParaRPr lang="en-US" altLang="ko-KR" dirty="0"/>
          </a:p>
          <a:p>
            <a:r>
              <a:rPr lang="ko-KR" altLang="en-US" dirty="0"/>
              <a:t>버킷의 이름 글로벌 하게 </a:t>
            </a:r>
            <a:r>
              <a:rPr lang="ko-KR" altLang="en-US" dirty="0" err="1"/>
              <a:t>유니크해야</a:t>
            </a:r>
            <a:r>
              <a:rPr lang="ko-KR" altLang="en-US" dirty="0"/>
              <a:t> 한다는 점과</a:t>
            </a:r>
            <a:r>
              <a:rPr lang="en-US" altLang="ko-KR" dirty="0"/>
              <a:t> </a:t>
            </a:r>
            <a:r>
              <a:rPr lang="ko-KR" altLang="en-US" dirty="0"/>
              <a:t>특정 </a:t>
            </a:r>
            <a:r>
              <a:rPr lang="ko-KR" altLang="en-US" dirty="0" err="1"/>
              <a:t>리전</a:t>
            </a:r>
            <a:r>
              <a:rPr lang="ko-KR" altLang="en-US" dirty="0"/>
              <a:t> 내에서 버킷이 생성이 된다는 점이 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2E5CF2-9818-9C4D-98DD-D6AB56031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3128-E3D4-44E8-8FBD-ACBEC85E777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139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object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Object</a:t>
            </a:r>
            <a:r>
              <a:rPr lang="ko-KR" altLang="en-US" dirty="0"/>
              <a:t>는 </a:t>
            </a:r>
            <a:r>
              <a:rPr lang="en-US" altLang="ko-KR" dirty="0"/>
              <a:t>S3</a:t>
            </a:r>
            <a:r>
              <a:rPr lang="ko-KR" altLang="en-US" dirty="0"/>
              <a:t>에 저장되는 기본 데이터 단위로 파일과 메타데이터로 구성되어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S3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파일을 업로드하면 </a:t>
            </a:r>
            <a:r>
              <a:rPr lang="en-US" altLang="ko-KR" dirty="0"/>
              <a:t>object </a:t>
            </a:r>
            <a:r>
              <a:rPr lang="ko-KR" altLang="en-US" dirty="0"/>
              <a:t>단위로 저장한다고 보시면 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Object</a:t>
            </a:r>
            <a:r>
              <a:rPr lang="ko-KR" altLang="en-US" dirty="0"/>
              <a:t>의 예시는 </a:t>
            </a:r>
            <a:r>
              <a:rPr lang="en-US" altLang="ko-KR" dirty="0"/>
              <a:t>csv</a:t>
            </a:r>
            <a:r>
              <a:rPr lang="ko-KR" altLang="en-US" dirty="0"/>
              <a:t>파일을 </a:t>
            </a:r>
            <a:r>
              <a:rPr lang="en-US" altLang="ko-KR" dirty="0"/>
              <a:t>s3</a:t>
            </a:r>
            <a:r>
              <a:rPr lang="ko-KR" altLang="en-US" dirty="0"/>
              <a:t>에 업로드후 보실 수 있는 </a:t>
            </a:r>
            <a:r>
              <a:rPr lang="en-US" altLang="ko-KR" dirty="0"/>
              <a:t>object </a:t>
            </a:r>
            <a:r>
              <a:rPr lang="ko-KR" altLang="en-US" dirty="0"/>
              <a:t>상세 페이지로</a:t>
            </a:r>
            <a:endParaRPr lang="en-US" altLang="ko-KR" dirty="0"/>
          </a:p>
          <a:p>
            <a:r>
              <a:rPr lang="en-US" altLang="ko-KR" dirty="0"/>
              <a:t>S3</a:t>
            </a:r>
            <a:r>
              <a:rPr lang="ko-KR" altLang="en-US" dirty="0"/>
              <a:t>에서는 파일을 업로드하면</a:t>
            </a:r>
            <a:r>
              <a:rPr lang="en-US" altLang="ko-KR" dirty="0"/>
              <a:t>, object </a:t>
            </a:r>
            <a:r>
              <a:rPr lang="ko-KR" altLang="en-US" dirty="0"/>
              <a:t>라고 지칭합니다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이러한 </a:t>
            </a:r>
            <a:r>
              <a:rPr lang="en-US" altLang="ko-KR" dirty="0"/>
              <a:t>Object</a:t>
            </a:r>
            <a:r>
              <a:rPr lang="ko-KR" altLang="en-US" dirty="0"/>
              <a:t>의 구조는 </a:t>
            </a:r>
            <a:r>
              <a:rPr lang="en-US" altLang="ko-KR" dirty="0"/>
              <a:t>key/value </a:t>
            </a:r>
            <a:r>
              <a:rPr lang="ko-KR" altLang="en-US" dirty="0"/>
              <a:t>이루어져 있습니다</a:t>
            </a:r>
            <a:r>
              <a:rPr lang="en-US" altLang="ko-KR" dirty="0"/>
              <a:t>. </a:t>
            </a:r>
            <a:r>
              <a:rPr lang="ko-KR" altLang="en-US" dirty="0"/>
              <a:t>여기서</a:t>
            </a:r>
            <a:r>
              <a:rPr lang="en-US" altLang="ko-KR" dirty="0"/>
              <a:t> Key</a:t>
            </a:r>
            <a:r>
              <a:rPr lang="ko-KR" altLang="en-US" dirty="0"/>
              <a:t>는 </a:t>
            </a:r>
            <a:r>
              <a:rPr lang="en-US" altLang="ko-KR" dirty="0"/>
              <a:t>object </a:t>
            </a:r>
            <a:r>
              <a:rPr lang="ko-KR" altLang="en-US" dirty="0"/>
              <a:t>파일의 위치와 파일명을 나타내고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value</a:t>
            </a:r>
            <a:r>
              <a:rPr lang="ko-KR" altLang="en-US" dirty="0"/>
              <a:t>는 </a:t>
            </a:r>
            <a:r>
              <a:rPr lang="en-US" altLang="ko-KR" dirty="0"/>
              <a:t>object </a:t>
            </a:r>
            <a:r>
              <a:rPr lang="ko-KR" altLang="en-US" dirty="0"/>
              <a:t>의 데이터를 나타냅니다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0D9C71-6ECC-74B3-9DC6-F55139BFC7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3128-E3D4-44E8-8FBD-ACBEC85E777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444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S3 </a:t>
            </a:r>
            <a:r>
              <a:rPr lang="ko-KR" altLang="en-US" dirty="0"/>
              <a:t>구조에 대한 예시로 </a:t>
            </a:r>
            <a:r>
              <a:rPr lang="en-US" altLang="ko-KR" dirty="0"/>
              <a:t>S3 URI</a:t>
            </a:r>
            <a:r>
              <a:rPr lang="ko-KR" altLang="en-US" dirty="0"/>
              <a:t>를 살펴보겠습니다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S3</a:t>
            </a:r>
            <a:r>
              <a:rPr lang="ko-KR" altLang="en-US" dirty="0"/>
              <a:t>는 객체에 접근 시 </a:t>
            </a:r>
            <a:r>
              <a:rPr lang="en-US" altLang="ko-KR" dirty="0"/>
              <a:t>S3 URI</a:t>
            </a:r>
            <a:r>
              <a:rPr lang="ko-KR" altLang="en-US" dirty="0"/>
              <a:t>라는 것을 이용합니다</a:t>
            </a:r>
            <a:endParaRPr lang="en-US" altLang="ko-KR" dirty="0"/>
          </a:p>
          <a:p>
            <a:r>
              <a:rPr lang="en-US" altLang="ko-KR" dirty="0"/>
              <a:t>S3 URI</a:t>
            </a:r>
            <a:r>
              <a:rPr lang="ko-KR" altLang="en-US" dirty="0"/>
              <a:t>란</a:t>
            </a:r>
            <a:r>
              <a:rPr lang="en-US" altLang="ko-KR" dirty="0"/>
              <a:t>, s3</a:t>
            </a:r>
            <a:r>
              <a:rPr lang="ko-KR" altLang="en-US" dirty="0"/>
              <a:t>에서 객체를 구분할 수 있는 유일한 식별자로</a:t>
            </a:r>
            <a:r>
              <a:rPr lang="en-US" altLang="ko-KR" dirty="0"/>
              <a:t>, </a:t>
            </a:r>
            <a:r>
              <a:rPr lang="ko-KR" altLang="en-US" dirty="0"/>
              <a:t>객체에 접근 시 사용하는 주소입니다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S3 URI</a:t>
            </a:r>
            <a:r>
              <a:rPr lang="ko-KR" altLang="en-US" dirty="0"/>
              <a:t>는 </a:t>
            </a:r>
            <a:r>
              <a:rPr lang="en-US" altLang="ko-KR" dirty="0"/>
              <a:t>s3://Bucket</a:t>
            </a:r>
            <a:r>
              <a:rPr lang="ko-KR" altLang="en-US" dirty="0"/>
              <a:t>이름</a:t>
            </a:r>
            <a:r>
              <a:rPr lang="en-US" altLang="ko-KR" dirty="0"/>
              <a:t>/key </a:t>
            </a:r>
            <a:r>
              <a:rPr lang="ko-KR" altLang="en-US" dirty="0"/>
              <a:t>형태로 생성이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앞의 예시로든 객체의 </a:t>
            </a:r>
            <a:r>
              <a:rPr lang="en-US" altLang="ko-KR" dirty="0"/>
              <a:t>s3 URI</a:t>
            </a:r>
            <a:r>
              <a:rPr lang="ko-KR" altLang="en-US" dirty="0"/>
              <a:t>를 보시면</a:t>
            </a:r>
            <a:r>
              <a:rPr lang="en-US" altLang="ko-KR" dirty="0"/>
              <a:t>, </a:t>
            </a:r>
            <a:r>
              <a:rPr lang="en-US" altLang="ko-KR" dirty="0" err="1"/>
              <a:t>dtc</a:t>
            </a:r>
            <a:r>
              <a:rPr lang="en-US" altLang="ko-KR" dirty="0"/>
              <a:t>-lake</a:t>
            </a:r>
            <a:r>
              <a:rPr lang="ko-KR" altLang="en-US" dirty="0"/>
              <a:t> 가 버킷 이후 </a:t>
            </a:r>
            <a:r>
              <a:rPr lang="en-US" altLang="ko-KR" dirty="0"/>
              <a:t>dataset </a:t>
            </a:r>
            <a:r>
              <a:rPr lang="ko-KR" altLang="en-US" dirty="0"/>
              <a:t>부터 </a:t>
            </a:r>
            <a:r>
              <a:rPr lang="en-US" altLang="ko-KR" dirty="0"/>
              <a:t>csv </a:t>
            </a:r>
            <a:r>
              <a:rPr lang="ko-KR" altLang="en-US" dirty="0"/>
              <a:t>까지가 </a:t>
            </a:r>
            <a:r>
              <a:rPr lang="en-US" altLang="ko-KR" dirty="0"/>
              <a:t>key </a:t>
            </a:r>
            <a:r>
              <a:rPr lang="ko-KR" altLang="en-US" dirty="0"/>
              <a:t>가 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S3 URI</a:t>
            </a:r>
            <a:r>
              <a:rPr lang="ko-KR" altLang="en-US" dirty="0"/>
              <a:t>의 구조에서 </a:t>
            </a:r>
            <a:r>
              <a:rPr lang="en-US" altLang="ko-KR" dirty="0"/>
              <a:t>Prefix</a:t>
            </a:r>
            <a:r>
              <a:rPr lang="ko-KR" altLang="en-US" dirty="0"/>
              <a:t>라는 개념이 나오는데</a:t>
            </a:r>
            <a:r>
              <a:rPr lang="en-US" altLang="ko-KR" dirty="0"/>
              <a:t>, Prefix</a:t>
            </a:r>
            <a:r>
              <a:rPr lang="ko-KR" altLang="en-US" dirty="0"/>
              <a:t>란 버킷 이름을 포함한 객체 이름 앞의 경로입니다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예시의 </a:t>
            </a:r>
            <a:r>
              <a:rPr lang="en-US" altLang="ko-KR" dirty="0"/>
              <a:t>S3 URI </a:t>
            </a:r>
            <a:r>
              <a:rPr lang="ko-KR" altLang="en-US" dirty="0"/>
              <a:t>에서는 </a:t>
            </a:r>
            <a:r>
              <a:rPr lang="en-US" altLang="ko-KR" dirty="0" err="1"/>
              <a:t>dtc</a:t>
            </a:r>
            <a:r>
              <a:rPr lang="en-US" altLang="ko-KR" dirty="0"/>
              <a:t>-lake/dataset</a:t>
            </a:r>
            <a:r>
              <a:rPr lang="ko-KR" altLang="en-US" dirty="0"/>
              <a:t>이 </a:t>
            </a:r>
            <a:r>
              <a:rPr lang="en-US" altLang="ko-KR" dirty="0"/>
              <a:t>prefix</a:t>
            </a:r>
            <a:r>
              <a:rPr lang="ko-KR" altLang="en-US" dirty="0"/>
              <a:t> 가 되는 것입니다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Prefix</a:t>
            </a:r>
            <a:r>
              <a:rPr lang="ko-KR" altLang="en-US" dirty="0"/>
              <a:t>는 객체의 경로를 특정하는 데에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0DEAFD-B03B-937F-A3D1-31B3C0F0C5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3128-E3D4-44E8-8FBD-ACBEC85E777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546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살펴볼 내용은 </a:t>
            </a:r>
            <a:r>
              <a:rPr lang="en-US" altLang="ko-KR" dirty="0"/>
              <a:t>s3</a:t>
            </a:r>
            <a:r>
              <a:rPr lang="ko-KR" altLang="en-US" dirty="0"/>
              <a:t>의 </a:t>
            </a:r>
            <a:r>
              <a:rPr lang="en-US" altLang="ko-KR" dirty="0"/>
              <a:t>throughput</a:t>
            </a:r>
            <a:r>
              <a:rPr lang="ko-KR" altLang="en-US" dirty="0"/>
              <a:t> 제약사항으로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S3</a:t>
            </a:r>
            <a:r>
              <a:rPr lang="ko-KR" altLang="en-US" dirty="0"/>
              <a:t>의 경우 </a:t>
            </a:r>
            <a:r>
              <a:rPr lang="en-US" altLang="ko-KR" dirty="0"/>
              <a:t>prefix </a:t>
            </a:r>
            <a:r>
              <a:rPr lang="ko-KR" altLang="en-US" dirty="0"/>
              <a:t>당 매초 </a:t>
            </a:r>
            <a:r>
              <a:rPr lang="en-US" altLang="ko-KR" dirty="0"/>
              <a:t>3500</a:t>
            </a:r>
            <a:r>
              <a:rPr lang="ko-KR" altLang="en-US" dirty="0"/>
              <a:t>개의 쓰기 요청을 처리하고</a:t>
            </a:r>
            <a:r>
              <a:rPr lang="en-US" altLang="ko-KR" dirty="0"/>
              <a:t>, 5500</a:t>
            </a:r>
            <a:r>
              <a:rPr lang="ko-KR" altLang="en-US" dirty="0"/>
              <a:t>개의 읽기 요청을 처리합니다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이러한 제약사항을 해결하는 방법은 </a:t>
            </a:r>
            <a:r>
              <a:rPr lang="en-US" altLang="ko-KR" dirty="0"/>
              <a:t>Prefix</a:t>
            </a:r>
            <a:r>
              <a:rPr lang="ko-KR" altLang="en-US" dirty="0"/>
              <a:t>를 여러 개 만들어 </a:t>
            </a:r>
            <a:r>
              <a:rPr lang="en-US" altLang="ko-KR" dirty="0"/>
              <a:t>I/O </a:t>
            </a:r>
            <a:r>
              <a:rPr lang="ko-KR" altLang="en-US" dirty="0"/>
              <a:t>요청을 병렬화 하면 되는데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예를 들어 특정 </a:t>
            </a:r>
            <a:r>
              <a:rPr lang="en-US" altLang="ko-KR" dirty="0"/>
              <a:t>object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대해 </a:t>
            </a:r>
            <a:r>
              <a:rPr lang="en-US" altLang="ko-KR" dirty="0"/>
              <a:t>GET </a:t>
            </a:r>
            <a:r>
              <a:rPr lang="ko-KR" altLang="en-US" dirty="0"/>
              <a:t>요청이 </a:t>
            </a:r>
            <a:r>
              <a:rPr lang="en-US" altLang="ko-KR" dirty="0"/>
              <a:t>1</a:t>
            </a:r>
            <a:r>
              <a:rPr lang="ko-KR" altLang="en-US" dirty="0"/>
              <a:t>초에 </a:t>
            </a:r>
            <a:r>
              <a:rPr lang="en-US" altLang="ko-KR" dirty="0"/>
              <a:t>20000</a:t>
            </a:r>
            <a:r>
              <a:rPr lang="ko-KR" altLang="en-US" dirty="0"/>
              <a:t>건 이상이 들어오면 </a:t>
            </a:r>
            <a:r>
              <a:rPr lang="en-US" altLang="ko-KR" dirty="0"/>
              <a:t>s3</a:t>
            </a:r>
            <a:r>
              <a:rPr lang="ko-KR" altLang="en-US" dirty="0"/>
              <a:t>의 읽기 요청에 대한 </a:t>
            </a:r>
            <a:r>
              <a:rPr lang="en-US" altLang="ko-KR" dirty="0"/>
              <a:t>5500</a:t>
            </a:r>
            <a:r>
              <a:rPr lang="ko-KR" altLang="en-US" dirty="0"/>
              <a:t>건 제약사항으로 인해 </a:t>
            </a:r>
            <a:r>
              <a:rPr lang="en-US" altLang="ko-KR" dirty="0"/>
              <a:t>3</a:t>
            </a:r>
            <a:r>
              <a:rPr lang="ko-KR" altLang="en-US" dirty="0"/>
              <a:t>초 이상의 읽기 요청에 지연이 일어날 수 있습니다</a:t>
            </a:r>
            <a:r>
              <a:rPr lang="en-US" altLang="ko-KR" dirty="0"/>
              <a:t>.  </a:t>
            </a:r>
          </a:p>
          <a:p>
            <a:r>
              <a:rPr lang="ko-KR" altLang="en-US" dirty="0"/>
              <a:t>이것을 </a:t>
            </a:r>
            <a:r>
              <a:rPr lang="en-US" altLang="ko-KR" dirty="0"/>
              <a:t>object </a:t>
            </a:r>
            <a:r>
              <a:rPr lang="ko-KR" altLang="en-US" dirty="0"/>
              <a:t>의 </a:t>
            </a:r>
            <a:r>
              <a:rPr lang="en-US" altLang="ko-KR" dirty="0"/>
              <a:t>prefix </a:t>
            </a:r>
            <a:r>
              <a:rPr lang="ko-KR" altLang="en-US" dirty="0"/>
              <a:t>를 </a:t>
            </a:r>
            <a:r>
              <a:rPr lang="en-US" altLang="ko-KR" dirty="0"/>
              <a:t>4</a:t>
            </a:r>
            <a:r>
              <a:rPr lang="ko-KR" altLang="en-US" dirty="0"/>
              <a:t>개 이상 다르게 생성하여 </a:t>
            </a:r>
            <a:r>
              <a:rPr lang="en-US" altLang="ko-KR" dirty="0"/>
              <a:t>I/O </a:t>
            </a:r>
            <a:r>
              <a:rPr lang="ko-KR" altLang="en-US" dirty="0"/>
              <a:t>요청을 분산하여 읽기 요청에 대한 지연발생을 방지할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224413D-26EA-9FE2-8F65-2C8AB3B3BF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673128-E3D4-44E8-8FBD-ACBEC85E777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47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52D27-6D1E-40E2-9DF7-B2F80ABCCA0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E2DEC-5FB4-4191-A661-F018BFC69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520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52D27-6D1E-40E2-9DF7-B2F80ABCCA0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E2DEC-5FB4-4191-A661-F018BFC69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67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52D27-6D1E-40E2-9DF7-B2F80ABCCA0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E2DEC-5FB4-4191-A661-F018BFC69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035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52D27-6D1E-40E2-9DF7-B2F80ABCCA0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E2DEC-5FB4-4191-A661-F018BFC69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812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52D27-6D1E-40E2-9DF7-B2F80ABCCA0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E2DEC-5FB4-4191-A661-F018BFC69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664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52D27-6D1E-40E2-9DF7-B2F80ABCCA0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E2DEC-5FB4-4191-A661-F018BFC69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18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52D27-6D1E-40E2-9DF7-B2F80ABCCA0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E2DEC-5FB4-4191-A661-F018BFC69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1546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52D27-6D1E-40E2-9DF7-B2F80ABCCA0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E2DEC-5FB4-4191-A661-F018BFC69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815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52D27-6D1E-40E2-9DF7-B2F80ABCCA0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E2DEC-5FB4-4191-A661-F018BFC69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239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52D27-6D1E-40E2-9DF7-B2F80ABCCA0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E2DEC-5FB4-4191-A661-F018BFC69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921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52D27-6D1E-40E2-9DF7-B2F80ABCCA0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BE2DEC-5FB4-4191-A661-F018BFC69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983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52D27-6D1E-40E2-9DF7-B2F80ABCCA03}" type="datetimeFigureOut">
              <a:rPr lang="ko-KR" altLang="en-US" smtClean="0"/>
              <a:t>2022-09-13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E2DEC-5FB4-4191-A661-F018BFC69A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97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7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microsoft.com/office/2007/relationships/hdphoto" Target="../media/hdphoto3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69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jpe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ages.awscloud.com/Gated-IDC-The-Economic-Benefits-of-Migrating-Apache-Spark-and-Hadoop-to-Amazon-EMR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ws.amazon.com/blogs/big-data/amazon-emr-introduces-emr-runtime-for-apache-spark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99.png"/><Relationship Id="rId4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57920" y="755372"/>
            <a:ext cx="583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Arial Black" panose="020B0A04020102020204" pitchFamily="34" charset="0"/>
              </a:rPr>
              <a:t>Data Lake on AWS</a:t>
            </a:r>
            <a:endParaRPr lang="ko-KR" altLang="en-US" sz="44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855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5409733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2.2 S3</a:t>
            </a:r>
            <a:r>
              <a:rPr lang="ko-KR" altLang="en-US" sz="2400" b="1" dirty="0">
                <a:solidFill>
                  <a:schemeClr val="tx1"/>
                </a:solidFill>
              </a:rPr>
              <a:t>의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</a:rPr>
              <a:t>구조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09545" y="924103"/>
            <a:ext cx="11756949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5937" y="1606507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S3</a:t>
            </a:r>
            <a:r>
              <a:rPr lang="ko-KR" altLang="en-US" sz="1400" b="1" dirty="0">
                <a:solidFill>
                  <a:schemeClr val="tx1"/>
                </a:solidFill>
              </a:rPr>
              <a:t> 구성도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9A424F5-9051-0BFC-B3C5-ACD5532A68BF}"/>
              </a:ext>
            </a:extLst>
          </p:cNvPr>
          <p:cNvSpPr/>
          <p:nvPr/>
        </p:nvSpPr>
        <p:spPr>
          <a:xfrm>
            <a:off x="515938" y="935444"/>
            <a:ext cx="11160126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S3</a:t>
            </a:r>
            <a:r>
              <a:rPr lang="ko-KR" altLang="en-US" sz="2000" b="1" dirty="0">
                <a:solidFill>
                  <a:schemeClr val="tx1"/>
                </a:solidFill>
              </a:rPr>
              <a:t>는 </a:t>
            </a:r>
            <a:r>
              <a:rPr lang="en-US" altLang="ko-KR" sz="2000" b="1" dirty="0">
                <a:solidFill>
                  <a:schemeClr val="tx1"/>
                </a:solidFill>
              </a:rPr>
              <a:t>Bucket </a:t>
            </a:r>
            <a:r>
              <a:rPr lang="ko-KR" altLang="en-US" sz="2000" b="1" dirty="0">
                <a:solidFill>
                  <a:schemeClr val="tx1"/>
                </a:solidFill>
              </a:rPr>
              <a:t>과 </a:t>
            </a:r>
            <a:r>
              <a:rPr lang="en-US" altLang="ko-KR" sz="2000" b="1" dirty="0">
                <a:solidFill>
                  <a:schemeClr val="tx1"/>
                </a:solidFill>
              </a:rPr>
              <a:t>Object </a:t>
            </a:r>
            <a:r>
              <a:rPr lang="ko-KR" altLang="en-US" sz="2000" b="1" dirty="0">
                <a:solidFill>
                  <a:schemeClr val="tx1"/>
                </a:solidFill>
              </a:rPr>
              <a:t>로 구성되며</a:t>
            </a:r>
            <a:r>
              <a:rPr lang="en-US" altLang="ko-KR" sz="2000" b="1" dirty="0">
                <a:solidFill>
                  <a:schemeClr val="tx1"/>
                </a:solidFill>
              </a:rPr>
              <a:t>,</a:t>
            </a:r>
            <a:r>
              <a:rPr lang="ko-KR" altLang="en-US" sz="2000" b="1" dirty="0">
                <a:solidFill>
                  <a:schemeClr val="tx1"/>
                </a:solidFill>
              </a:rPr>
              <a:t> 하나의 </a:t>
            </a:r>
            <a:r>
              <a:rPr lang="en-US" altLang="ko-KR" sz="2000" b="1" dirty="0">
                <a:solidFill>
                  <a:schemeClr val="tx1"/>
                </a:solidFill>
              </a:rPr>
              <a:t>Bucket</a:t>
            </a:r>
            <a:r>
              <a:rPr lang="ko-KR" altLang="en-US" sz="2000" b="1" dirty="0">
                <a:solidFill>
                  <a:schemeClr val="tx1"/>
                </a:solidFill>
              </a:rPr>
              <a:t>내 여러 </a:t>
            </a:r>
            <a:r>
              <a:rPr lang="en-US" altLang="ko-KR" sz="2000" b="1" dirty="0">
                <a:solidFill>
                  <a:schemeClr val="tx1"/>
                </a:solidFill>
              </a:rPr>
              <a:t>object </a:t>
            </a:r>
            <a:r>
              <a:rPr lang="ko-KR" altLang="en-US" sz="2000" b="1" dirty="0">
                <a:solidFill>
                  <a:schemeClr val="tx1"/>
                </a:solidFill>
              </a:rPr>
              <a:t>가 저장되는 구조이다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5E0EF3B-BC37-241C-FA67-0584CCAAE31A}"/>
              </a:ext>
            </a:extLst>
          </p:cNvPr>
          <p:cNvGrpSpPr/>
          <p:nvPr/>
        </p:nvGrpSpPr>
        <p:grpSpPr>
          <a:xfrm>
            <a:off x="3234775" y="2195431"/>
            <a:ext cx="5722451" cy="4104613"/>
            <a:chOff x="2452725" y="2073511"/>
            <a:chExt cx="5722451" cy="4104613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8936CFC-B6D9-A0E2-C458-3FAB9A395026}"/>
                </a:ext>
              </a:extLst>
            </p:cNvPr>
            <p:cNvSpPr txBox="1"/>
            <p:nvPr/>
          </p:nvSpPr>
          <p:spPr>
            <a:xfrm>
              <a:off x="7365869" y="2073511"/>
              <a:ext cx="728711" cy="2822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300" b="1" dirty="0"/>
                <a:t>Object</a:t>
              </a:r>
              <a:endParaRPr lang="ko-KR" altLang="en-US" sz="1300" b="1" dirty="0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E380F2C-EAA7-33CB-2068-44F2C50E0889}"/>
                </a:ext>
              </a:extLst>
            </p:cNvPr>
            <p:cNvGrpSpPr/>
            <p:nvPr/>
          </p:nvGrpSpPr>
          <p:grpSpPr>
            <a:xfrm>
              <a:off x="2452725" y="2412636"/>
              <a:ext cx="5722451" cy="3765488"/>
              <a:chOff x="2452725" y="2412636"/>
              <a:chExt cx="5722451" cy="3765488"/>
            </a:xfrm>
          </p:grpSpPr>
          <p:pic>
            <p:nvPicPr>
              <p:cNvPr id="1028" name="Picture 4" descr="AWS Simple Icons Explained: The Storage Set | Gliffy by Perforce">
                <a:extLst>
                  <a:ext uri="{FF2B5EF4-FFF2-40B4-BE49-F238E27FC236}">
                    <a16:creationId xmlns:a16="http://schemas.microsoft.com/office/drawing/2014/main" id="{48A2550A-93AF-48D4-F9C1-F919DA88D2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3667" y="2829118"/>
                <a:ext cx="741621" cy="732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Server] 아마존 웹 서비스 (AWS) S3 추가하는 방법">
                <a:extLst>
                  <a:ext uri="{FF2B5EF4-FFF2-40B4-BE49-F238E27FC236}">
                    <a16:creationId xmlns:a16="http://schemas.microsoft.com/office/drawing/2014/main" id="{90F094B5-F70E-74D3-545D-F14969DA43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65" t="29400" r="30441" b="29399"/>
              <a:stretch/>
            </p:blipFill>
            <p:spPr bwMode="auto">
              <a:xfrm>
                <a:off x="2452725" y="3361079"/>
                <a:ext cx="1383735" cy="15051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4" descr="AWS Simple Icons Explained: The Storage Set | Gliffy by Perforce">
                <a:extLst>
                  <a:ext uri="{FF2B5EF4-FFF2-40B4-BE49-F238E27FC236}">
                    <a16:creationId xmlns:a16="http://schemas.microsoft.com/office/drawing/2014/main" id="{30325606-7C98-A02A-57AC-4676075C87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17351" y="4929709"/>
                <a:ext cx="741621" cy="732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9" name="연결선: 꺾임 18">
                <a:extLst>
                  <a:ext uri="{FF2B5EF4-FFF2-40B4-BE49-F238E27FC236}">
                    <a16:creationId xmlns:a16="http://schemas.microsoft.com/office/drawing/2014/main" id="{8F10780B-195B-B478-A7D1-3DBF26451208}"/>
                  </a:ext>
                </a:extLst>
              </p:cNvPr>
              <p:cNvCxnSpPr>
                <a:stCxn id="1028" idx="1"/>
                <a:endCxn id="17" idx="1"/>
              </p:cNvCxnSpPr>
              <p:nvPr/>
            </p:nvCxnSpPr>
            <p:spPr>
              <a:xfrm rot="10800000" flipH="1" flipV="1">
                <a:off x="5303667" y="3195598"/>
                <a:ext cx="13684" cy="2100591"/>
              </a:xfrm>
              <a:prstGeom prst="bentConnector3">
                <a:avLst>
                  <a:gd name="adj1" fmla="val -1670564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38FBB8A7-F9B1-D70D-7E08-D894D587D3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2667" y="4113651"/>
                <a:ext cx="1297173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70ADA49-0EC0-925E-3BDD-70299E3CEED6}"/>
                  </a:ext>
                </a:extLst>
              </p:cNvPr>
              <p:cNvSpPr txBox="1"/>
              <p:nvPr/>
            </p:nvSpPr>
            <p:spPr>
              <a:xfrm>
                <a:off x="5316577" y="2501717"/>
                <a:ext cx="728711" cy="282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/>
                  <a:t>Bucket</a:t>
                </a:r>
                <a:endParaRPr lang="ko-KR" altLang="en-US" sz="1300" b="1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BFEBDE8-6E46-C74F-BEC4-FBB30140B447}"/>
                  </a:ext>
                </a:extLst>
              </p:cNvPr>
              <p:cNvSpPr txBox="1"/>
              <p:nvPr/>
            </p:nvSpPr>
            <p:spPr>
              <a:xfrm rot="5400000">
                <a:off x="5284342" y="4089117"/>
                <a:ext cx="728711" cy="282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/>
                  <a:t>∙ ∙ ∙</a:t>
                </a:r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2467013C-CD37-48E0-6F71-372EF169A54B}"/>
                  </a:ext>
                </a:extLst>
              </p:cNvPr>
              <p:cNvSpPr/>
              <p:nvPr/>
            </p:nvSpPr>
            <p:spPr>
              <a:xfrm>
                <a:off x="7630820" y="2412636"/>
                <a:ext cx="360000" cy="360000"/>
              </a:xfrm>
              <a:prstGeom prst="ellipse">
                <a:avLst/>
              </a:prstGeom>
              <a:noFill/>
              <a:ln w="38100">
                <a:solidFill>
                  <a:srgbClr val="6EB1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98C25F67-6B7F-105B-7F3C-3D9F5FD8D6C0}"/>
                  </a:ext>
                </a:extLst>
              </p:cNvPr>
              <p:cNvSpPr/>
              <p:nvPr/>
            </p:nvSpPr>
            <p:spPr>
              <a:xfrm>
                <a:off x="7630820" y="2947331"/>
                <a:ext cx="360000" cy="360000"/>
              </a:xfrm>
              <a:prstGeom prst="rect">
                <a:avLst/>
              </a:prstGeom>
              <a:noFill/>
              <a:ln w="38100">
                <a:solidFill>
                  <a:srgbClr val="6EB1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2" name="이등변 삼각형 31">
                <a:extLst>
                  <a:ext uri="{FF2B5EF4-FFF2-40B4-BE49-F238E27FC236}">
                    <a16:creationId xmlns:a16="http://schemas.microsoft.com/office/drawing/2014/main" id="{7F739A33-F5CA-74D9-53FB-5126F093193A}"/>
                  </a:ext>
                </a:extLst>
              </p:cNvPr>
              <p:cNvSpPr/>
              <p:nvPr/>
            </p:nvSpPr>
            <p:spPr>
              <a:xfrm>
                <a:off x="7630820" y="3694684"/>
                <a:ext cx="360000" cy="360000"/>
              </a:xfrm>
              <a:prstGeom prst="triangle">
                <a:avLst/>
              </a:prstGeom>
              <a:noFill/>
              <a:ln w="38100">
                <a:solidFill>
                  <a:srgbClr val="6EB1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34" name="연결선: 꺾임 33">
                <a:extLst>
                  <a:ext uri="{FF2B5EF4-FFF2-40B4-BE49-F238E27FC236}">
                    <a16:creationId xmlns:a16="http://schemas.microsoft.com/office/drawing/2014/main" id="{E728EAAA-6435-F7FD-2FEA-503510A93AA6}"/>
                  </a:ext>
                </a:extLst>
              </p:cNvPr>
              <p:cNvCxnSpPr>
                <a:stCxn id="30" idx="2"/>
                <a:endCxn id="32" idx="1"/>
              </p:cNvCxnSpPr>
              <p:nvPr/>
            </p:nvCxnSpPr>
            <p:spPr>
              <a:xfrm rot="10800000" flipH="1" flipV="1">
                <a:off x="7630820" y="2592636"/>
                <a:ext cx="90000" cy="1282048"/>
              </a:xfrm>
              <a:prstGeom prst="bentConnector3">
                <a:avLst>
                  <a:gd name="adj1" fmla="val -254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4CFDAD5B-7DDC-6F5F-C34B-5CC43034EC14}"/>
                  </a:ext>
                </a:extLst>
              </p:cNvPr>
              <p:cNvCxnSpPr>
                <a:cxnSpLocks/>
                <a:stCxn id="1028" idx="3"/>
              </p:cNvCxnSpPr>
              <p:nvPr/>
            </p:nvCxnSpPr>
            <p:spPr>
              <a:xfrm>
                <a:off x="6045288" y="3195599"/>
                <a:ext cx="1347931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1014F09-E48B-B368-11BB-E3B31C88BE49}"/>
                  </a:ext>
                </a:extLst>
              </p:cNvPr>
              <p:cNvSpPr txBox="1"/>
              <p:nvPr/>
            </p:nvSpPr>
            <p:spPr>
              <a:xfrm>
                <a:off x="7446465" y="3363089"/>
                <a:ext cx="728711" cy="282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/>
                  <a:t>∙ ∙ ∙</a:t>
                </a: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9400B282-8B36-E7BF-3795-071D8753E70B}"/>
                  </a:ext>
                </a:extLst>
              </p:cNvPr>
              <p:cNvSpPr/>
              <p:nvPr/>
            </p:nvSpPr>
            <p:spPr>
              <a:xfrm>
                <a:off x="7630820" y="4536076"/>
                <a:ext cx="360000" cy="360000"/>
              </a:xfrm>
              <a:prstGeom prst="ellipse">
                <a:avLst/>
              </a:prstGeom>
              <a:noFill/>
              <a:ln w="38100">
                <a:solidFill>
                  <a:srgbClr val="6EB1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F2BD9DD0-F9D5-DF7C-3FEC-B181C5DC1E0F}"/>
                  </a:ext>
                </a:extLst>
              </p:cNvPr>
              <p:cNvSpPr/>
              <p:nvPr/>
            </p:nvSpPr>
            <p:spPr>
              <a:xfrm>
                <a:off x="7630820" y="5070771"/>
                <a:ext cx="360000" cy="360000"/>
              </a:xfrm>
              <a:prstGeom prst="rect">
                <a:avLst/>
              </a:prstGeom>
              <a:noFill/>
              <a:ln w="38100">
                <a:solidFill>
                  <a:srgbClr val="6EB1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이등변 삼각형 25">
                <a:extLst>
                  <a:ext uri="{FF2B5EF4-FFF2-40B4-BE49-F238E27FC236}">
                    <a16:creationId xmlns:a16="http://schemas.microsoft.com/office/drawing/2014/main" id="{E533DDD5-80DF-0051-2EFB-4158F4E20001}"/>
                  </a:ext>
                </a:extLst>
              </p:cNvPr>
              <p:cNvSpPr/>
              <p:nvPr/>
            </p:nvSpPr>
            <p:spPr>
              <a:xfrm>
                <a:off x="7630820" y="5818124"/>
                <a:ext cx="360000" cy="360000"/>
              </a:xfrm>
              <a:prstGeom prst="triangle">
                <a:avLst/>
              </a:prstGeom>
              <a:noFill/>
              <a:ln w="38100">
                <a:solidFill>
                  <a:srgbClr val="6EB1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27" name="연결선: 꺾임 26">
                <a:extLst>
                  <a:ext uri="{FF2B5EF4-FFF2-40B4-BE49-F238E27FC236}">
                    <a16:creationId xmlns:a16="http://schemas.microsoft.com/office/drawing/2014/main" id="{28DB53F1-4106-D2F7-1209-D2DBEC01BC09}"/>
                  </a:ext>
                </a:extLst>
              </p:cNvPr>
              <p:cNvCxnSpPr>
                <a:stCxn id="22" idx="2"/>
                <a:endCxn id="26" idx="1"/>
              </p:cNvCxnSpPr>
              <p:nvPr/>
            </p:nvCxnSpPr>
            <p:spPr>
              <a:xfrm rot="10800000" flipH="1" flipV="1">
                <a:off x="7630820" y="4716076"/>
                <a:ext cx="90000" cy="1282048"/>
              </a:xfrm>
              <a:prstGeom prst="bentConnector3">
                <a:avLst>
                  <a:gd name="adj1" fmla="val -254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677D9388-9747-7F91-6883-85FBBCB7BD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5288" y="5319039"/>
                <a:ext cx="1347931" cy="0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20046CA-9C0A-BD75-0E18-47F8F4F2DE35}"/>
                  </a:ext>
                </a:extLst>
              </p:cNvPr>
              <p:cNvSpPr txBox="1"/>
              <p:nvPr/>
            </p:nvSpPr>
            <p:spPr>
              <a:xfrm>
                <a:off x="7446465" y="5486529"/>
                <a:ext cx="728711" cy="282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300" b="1" dirty="0"/>
                  <a:t>∙ ∙ ∙</a:t>
                </a:r>
              </a:p>
            </p:txBody>
          </p:sp>
        </p:grp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F1F451F-BD1B-AF23-019E-03359C8ADBFA}"/>
              </a:ext>
            </a:extLst>
          </p:cNvPr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7E44F7-C49B-1775-D991-4DCFD5CCDD36}"/>
              </a:ext>
            </a:extLst>
          </p:cNvPr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2. AWS S3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99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5409733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2.2 S3</a:t>
            </a:r>
            <a:r>
              <a:rPr lang="ko-KR" altLang="en-US" sz="2400" b="1" dirty="0">
                <a:solidFill>
                  <a:schemeClr val="tx1"/>
                </a:solidFill>
              </a:rPr>
              <a:t>의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</a:rPr>
              <a:t>구조 </a:t>
            </a:r>
            <a:r>
              <a:rPr lang="en-US" altLang="ko-KR" sz="2400" b="1" dirty="0">
                <a:solidFill>
                  <a:schemeClr val="tx1"/>
                </a:solidFill>
              </a:rPr>
              <a:t>– Bucket 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9545" y="924103"/>
            <a:ext cx="11756949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5937" y="1606507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Bucket </a:t>
            </a:r>
            <a:r>
              <a:rPr lang="ko-KR" altLang="en-US" sz="1400" b="1" dirty="0">
                <a:solidFill>
                  <a:schemeClr val="tx1"/>
                </a:solidFill>
              </a:rPr>
              <a:t>예시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454159-FB34-3FD7-C19F-7A3F8A08430F}"/>
              </a:ext>
            </a:extLst>
          </p:cNvPr>
          <p:cNvSpPr txBox="1"/>
          <p:nvPr/>
        </p:nvSpPr>
        <p:spPr>
          <a:xfrm>
            <a:off x="7628733" y="3076340"/>
            <a:ext cx="4190560" cy="15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300" b="1" dirty="0"/>
              <a:t>Bucket</a:t>
            </a:r>
          </a:p>
          <a:p>
            <a:pPr>
              <a:lnSpc>
                <a:spcPct val="150000"/>
              </a:lnSpc>
            </a:pPr>
            <a:endParaRPr lang="en-US" altLang="ko-KR" sz="1300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300" dirty="0"/>
              <a:t>버킷의 이름은 글로벌 하게 유일해야 한다</a:t>
            </a:r>
            <a:endParaRPr lang="en-US" altLang="ko-KR" sz="13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3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300" dirty="0"/>
              <a:t>버킷은 특정 </a:t>
            </a:r>
            <a:r>
              <a:rPr lang="en-US" altLang="ko-KR" sz="1300" dirty="0"/>
              <a:t>Region</a:t>
            </a:r>
            <a:r>
              <a:rPr lang="ko-KR" altLang="en-US" sz="1300" dirty="0"/>
              <a:t> 내에 생성 된다</a:t>
            </a:r>
            <a:endParaRPr lang="en-US" altLang="ko-KR" sz="1300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9A424F5-9051-0BFC-B3C5-ACD5532A68BF}"/>
              </a:ext>
            </a:extLst>
          </p:cNvPr>
          <p:cNvSpPr/>
          <p:nvPr/>
        </p:nvSpPr>
        <p:spPr>
          <a:xfrm>
            <a:off x="515938" y="935444"/>
            <a:ext cx="11160126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Bucket</a:t>
            </a:r>
            <a:r>
              <a:rPr lang="ko-KR" altLang="en-US" sz="2000" b="1" dirty="0">
                <a:solidFill>
                  <a:schemeClr val="tx1"/>
                </a:solidFill>
              </a:rPr>
              <a:t>은 </a:t>
            </a:r>
            <a:r>
              <a:rPr lang="en-US" altLang="ko-KR" sz="2000" b="1" dirty="0">
                <a:solidFill>
                  <a:schemeClr val="tx1"/>
                </a:solidFill>
              </a:rPr>
              <a:t>S3</a:t>
            </a:r>
            <a:r>
              <a:rPr lang="ko-KR" altLang="en-US" sz="2000" b="1" dirty="0">
                <a:solidFill>
                  <a:schemeClr val="tx1"/>
                </a:solidFill>
              </a:rPr>
              <a:t>에서 생성할 수 있는 최상위 디렉토리이다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5B4BE4-A61C-B760-257C-24AAD25BD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078"/>
          <a:stretch/>
        </p:blipFill>
        <p:spPr>
          <a:xfrm>
            <a:off x="515936" y="2587606"/>
            <a:ext cx="7442357" cy="3199417"/>
          </a:xfrm>
          <a:prstGeom prst="rect">
            <a:avLst/>
          </a:prstGeom>
        </p:spPr>
      </p:pic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3F862D89-BFE0-4092-06A0-223015767DE0}"/>
              </a:ext>
            </a:extLst>
          </p:cNvPr>
          <p:cNvSpPr/>
          <p:nvPr/>
        </p:nvSpPr>
        <p:spPr>
          <a:xfrm>
            <a:off x="2428240" y="5106409"/>
            <a:ext cx="2926080" cy="680614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0" name="순서도: 처리 9">
            <a:extLst>
              <a:ext uri="{FF2B5EF4-FFF2-40B4-BE49-F238E27FC236}">
                <a16:creationId xmlns:a16="http://schemas.microsoft.com/office/drawing/2014/main" id="{EABDD208-CD49-DD62-C603-D0813076D18F}"/>
              </a:ext>
            </a:extLst>
          </p:cNvPr>
          <p:cNvSpPr/>
          <p:nvPr/>
        </p:nvSpPr>
        <p:spPr>
          <a:xfrm>
            <a:off x="5556250" y="5106409"/>
            <a:ext cx="1951990" cy="680614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CB17F45-CB59-340B-4D33-830DCBE54C50}"/>
              </a:ext>
            </a:extLst>
          </p:cNvPr>
          <p:cNvSpPr/>
          <p:nvPr/>
        </p:nvSpPr>
        <p:spPr>
          <a:xfrm>
            <a:off x="2320655" y="4990805"/>
            <a:ext cx="256258" cy="2562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000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22E3D"/>
                </a:solidFill>
                <a:latin typeface="+mj-ea"/>
                <a:ea typeface="+mj-ea"/>
              </a:rPr>
              <a:t>1</a:t>
            </a:r>
            <a:endParaRPr lang="ko-KR" altLang="en-US" sz="1200" b="1" dirty="0">
              <a:solidFill>
                <a:srgbClr val="222E3D"/>
              </a:solidFill>
              <a:latin typeface="+mj-ea"/>
              <a:ea typeface="+mj-ea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FE6EB51-8796-64D8-4970-7AA0BCC081C5}"/>
              </a:ext>
            </a:extLst>
          </p:cNvPr>
          <p:cNvSpPr/>
          <p:nvPr/>
        </p:nvSpPr>
        <p:spPr>
          <a:xfrm>
            <a:off x="5448665" y="4990805"/>
            <a:ext cx="256258" cy="2562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000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22E3D"/>
                </a:solidFill>
                <a:latin typeface="+mj-ea"/>
                <a:ea typeface="+mj-ea"/>
              </a:rPr>
              <a:t>2</a:t>
            </a:r>
            <a:endParaRPr lang="ko-KR" altLang="en-US" sz="1200" b="1" dirty="0">
              <a:solidFill>
                <a:srgbClr val="222E3D"/>
              </a:solidFill>
              <a:latin typeface="+mj-ea"/>
              <a:ea typeface="+mj-ea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42C4160-9730-3B79-F13E-0A6AA9179926}"/>
              </a:ext>
            </a:extLst>
          </p:cNvPr>
          <p:cNvSpPr/>
          <p:nvPr/>
        </p:nvSpPr>
        <p:spPr>
          <a:xfrm>
            <a:off x="8121352" y="3760168"/>
            <a:ext cx="256258" cy="2562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000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22E3D"/>
                </a:solidFill>
                <a:latin typeface="+mj-ea"/>
                <a:ea typeface="+mj-ea"/>
              </a:rPr>
              <a:t>1</a:t>
            </a:r>
            <a:endParaRPr lang="ko-KR" altLang="en-US" sz="1200" b="1" dirty="0">
              <a:solidFill>
                <a:srgbClr val="222E3D"/>
              </a:solidFill>
              <a:latin typeface="+mj-ea"/>
              <a:ea typeface="+mj-ea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753ACA3-E102-8699-642C-9CD50EA9A117}"/>
              </a:ext>
            </a:extLst>
          </p:cNvPr>
          <p:cNvSpPr/>
          <p:nvPr/>
        </p:nvSpPr>
        <p:spPr>
          <a:xfrm>
            <a:off x="8121352" y="4344501"/>
            <a:ext cx="256258" cy="2562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000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22E3D"/>
                </a:solidFill>
                <a:latin typeface="+mj-ea"/>
                <a:ea typeface="+mj-ea"/>
              </a:rPr>
              <a:t>2</a:t>
            </a:r>
            <a:endParaRPr lang="ko-KR" altLang="en-US" sz="1200" b="1" dirty="0">
              <a:solidFill>
                <a:srgbClr val="222E3D"/>
              </a:solidFill>
              <a:latin typeface="+mj-ea"/>
              <a:ea typeface="+mj-ea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22EF1C0-2D76-480E-3537-F57306232A3F}"/>
              </a:ext>
            </a:extLst>
          </p:cNvPr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78A2A6-3871-F519-26C3-F2E377CAE5A6}"/>
              </a:ext>
            </a:extLst>
          </p:cNvPr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2. AWS S3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470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6B09B91A-7951-03E9-166E-4F222FB56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38" y="2084961"/>
            <a:ext cx="4823014" cy="365713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15937" y="231775"/>
            <a:ext cx="5409733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2.2 S3</a:t>
            </a:r>
            <a:r>
              <a:rPr lang="ko-KR" altLang="en-US" sz="2400" b="1" dirty="0">
                <a:solidFill>
                  <a:schemeClr val="tx1"/>
                </a:solidFill>
              </a:rPr>
              <a:t>의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</a:rPr>
              <a:t>구조 </a:t>
            </a:r>
            <a:r>
              <a:rPr lang="en-US" altLang="ko-KR" sz="2400" b="1" dirty="0">
                <a:solidFill>
                  <a:schemeClr val="tx1"/>
                </a:solidFill>
              </a:rPr>
              <a:t>– Object 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9545" y="924103"/>
            <a:ext cx="11756949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5937" y="1606507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Object </a:t>
            </a:r>
            <a:r>
              <a:rPr lang="ko-KR" altLang="en-US" sz="1400" b="1" dirty="0">
                <a:solidFill>
                  <a:schemeClr val="tx1"/>
                </a:solidFill>
              </a:rPr>
              <a:t>예시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454159-FB34-3FD7-C19F-7A3F8A08430F}"/>
              </a:ext>
            </a:extLst>
          </p:cNvPr>
          <p:cNvSpPr txBox="1"/>
          <p:nvPr/>
        </p:nvSpPr>
        <p:spPr>
          <a:xfrm>
            <a:off x="6641322" y="2002865"/>
            <a:ext cx="5040313" cy="275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300" b="1" dirty="0"/>
              <a:t>Object</a:t>
            </a:r>
          </a:p>
          <a:p>
            <a:pPr>
              <a:lnSpc>
                <a:spcPct val="150000"/>
              </a:lnSpc>
            </a:pPr>
            <a:endParaRPr lang="en-US" altLang="ko-KR" sz="1300" b="1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300" dirty="0"/>
              <a:t>S3</a:t>
            </a:r>
            <a:r>
              <a:rPr lang="ko-KR" altLang="en-US" sz="1300" dirty="0"/>
              <a:t> 데이터가 저장되는 기본 데이터 단위</a:t>
            </a:r>
            <a:endParaRPr lang="en-US" altLang="ko-KR" sz="13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3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300" dirty="0"/>
              <a:t>Object</a:t>
            </a:r>
            <a:r>
              <a:rPr lang="ko-KR" altLang="en-US" sz="1300" dirty="0"/>
              <a:t>는 </a:t>
            </a:r>
            <a:r>
              <a:rPr lang="en-US" altLang="ko-KR" sz="1300" dirty="0"/>
              <a:t>Key/Value </a:t>
            </a:r>
            <a:r>
              <a:rPr lang="ko-KR" altLang="en-US" sz="1300" dirty="0"/>
              <a:t>의 구조로 이루어짐</a:t>
            </a:r>
            <a:endParaRPr lang="en-US" altLang="ko-KR" sz="1300" dirty="0"/>
          </a:p>
          <a:p>
            <a:pPr lvl="1">
              <a:lnSpc>
                <a:spcPct val="150000"/>
              </a:lnSpc>
            </a:pPr>
            <a:r>
              <a:rPr lang="en-US" altLang="ko-KR" sz="1300" dirty="0"/>
              <a:t>	- Key : Object </a:t>
            </a:r>
            <a:r>
              <a:rPr lang="ko-KR" altLang="en-US" sz="1300" dirty="0"/>
              <a:t>위치와 파일명</a:t>
            </a:r>
            <a:endParaRPr lang="en-US" altLang="ko-KR" sz="1300" dirty="0"/>
          </a:p>
          <a:p>
            <a:pPr lvl="1">
              <a:lnSpc>
                <a:spcPct val="150000"/>
              </a:lnSpc>
            </a:pPr>
            <a:r>
              <a:rPr lang="en-US" altLang="ko-KR" sz="1300" dirty="0"/>
              <a:t>	- Value : Object</a:t>
            </a:r>
            <a:r>
              <a:rPr lang="ko-KR" altLang="en-US" sz="1300" dirty="0"/>
              <a:t> 의 데이터</a:t>
            </a:r>
            <a:br>
              <a:rPr lang="en-US" altLang="ko-KR" sz="1300" dirty="0"/>
            </a:br>
            <a:endParaRPr lang="en-US" altLang="ko-KR" sz="13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300" dirty="0"/>
              <a:t>Object</a:t>
            </a:r>
            <a:r>
              <a:rPr lang="ko-KR" altLang="en-US" sz="1300" dirty="0"/>
              <a:t>는 파일과 메타데이터로 구성</a:t>
            </a:r>
            <a:r>
              <a:rPr lang="en-US" altLang="ko-KR" sz="1300" dirty="0"/>
              <a:t>   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9A424F5-9051-0BFC-B3C5-ACD5532A68BF}"/>
              </a:ext>
            </a:extLst>
          </p:cNvPr>
          <p:cNvSpPr/>
          <p:nvPr/>
        </p:nvSpPr>
        <p:spPr>
          <a:xfrm>
            <a:off x="515938" y="935444"/>
            <a:ext cx="11160126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Object</a:t>
            </a:r>
            <a:r>
              <a:rPr lang="ko-KR" altLang="en-US" sz="2000" b="1" dirty="0">
                <a:solidFill>
                  <a:schemeClr val="tx1"/>
                </a:solidFill>
              </a:rPr>
              <a:t>는 </a:t>
            </a:r>
            <a:r>
              <a:rPr lang="en-US" altLang="ko-KR" sz="2000" b="1" dirty="0">
                <a:solidFill>
                  <a:schemeClr val="tx1"/>
                </a:solidFill>
              </a:rPr>
              <a:t>S3</a:t>
            </a:r>
            <a:r>
              <a:rPr lang="ko-KR" altLang="en-US" sz="2000" b="1" dirty="0">
                <a:solidFill>
                  <a:schemeClr val="tx1"/>
                </a:solidFill>
              </a:rPr>
              <a:t>에 저장되는 기본 데이터 단위로 파일과 메타데이터로 구성된다</a:t>
            </a: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3F862D89-BFE0-4092-06A0-223015767DE0}"/>
              </a:ext>
            </a:extLst>
          </p:cNvPr>
          <p:cNvSpPr/>
          <p:nvPr/>
        </p:nvSpPr>
        <p:spPr>
          <a:xfrm>
            <a:off x="510985" y="2098883"/>
            <a:ext cx="3063487" cy="523348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2FEDAECC-05DF-410F-A6C3-3709A886F29C}"/>
              </a:ext>
            </a:extLst>
          </p:cNvPr>
          <p:cNvSpPr/>
          <p:nvPr/>
        </p:nvSpPr>
        <p:spPr>
          <a:xfrm>
            <a:off x="529303" y="5266409"/>
            <a:ext cx="2549030" cy="393404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CF9B7BB-E8D3-FB53-1121-A62F44D8825D}"/>
              </a:ext>
            </a:extLst>
          </p:cNvPr>
          <p:cNvSpPr/>
          <p:nvPr/>
        </p:nvSpPr>
        <p:spPr>
          <a:xfrm>
            <a:off x="3656226" y="2220553"/>
            <a:ext cx="256258" cy="2562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000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22E3D"/>
                </a:solidFill>
                <a:latin typeface="+mj-ea"/>
                <a:ea typeface="+mj-ea"/>
              </a:rPr>
              <a:t>1</a:t>
            </a:r>
            <a:endParaRPr lang="ko-KR" altLang="en-US" sz="1200" b="1" dirty="0">
              <a:solidFill>
                <a:srgbClr val="222E3D"/>
              </a:solidFill>
              <a:latin typeface="+mj-ea"/>
              <a:ea typeface="+mj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5FBEE33-6CF1-1038-2B66-557266B3021C}"/>
              </a:ext>
            </a:extLst>
          </p:cNvPr>
          <p:cNvSpPr/>
          <p:nvPr/>
        </p:nvSpPr>
        <p:spPr>
          <a:xfrm>
            <a:off x="3115161" y="5344507"/>
            <a:ext cx="256258" cy="2562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000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22E3D"/>
                </a:solidFill>
                <a:latin typeface="+mj-ea"/>
                <a:ea typeface="+mj-ea"/>
              </a:rPr>
              <a:t>2</a:t>
            </a:r>
            <a:endParaRPr lang="ko-KR" altLang="en-US" sz="1200" b="1" dirty="0">
              <a:solidFill>
                <a:srgbClr val="222E3D"/>
              </a:solidFill>
              <a:latin typeface="+mj-ea"/>
              <a:ea typeface="+mj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89634C1-2F67-FA60-281D-24360D7B2632}"/>
              </a:ext>
            </a:extLst>
          </p:cNvPr>
          <p:cNvSpPr/>
          <p:nvPr/>
        </p:nvSpPr>
        <p:spPr>
          <a:xfrm>
            <a:off x="6055205" y="5959222"/>
            <a:ext cx="256258" cy="2562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000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22E3D"/>
                </a:solidFill>
                <a:latin typeface="+mj-ea"/>
                <a:ea typeface="+mj-ea"/>
              </a:rPr>
              <a:t>3</a:t>
            </a:r>
            <a:endParaRPr lang="ko-KR" altLang="en-US" sz="1200" b="1" dirty="0">
              <a:solidFill>
                <a:srgbClr val="222E3D"/>
              </a:solidFill>
              <a:latin typeface="+mj-ea"/>
              <a:ea typeface="+mj-ea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2A3F71A9-4429-164A-7C9B-14729FA32501}"/>
              </a:ext>
            </a:extLst>
          </p:cNvPr>
          <p:cNvSpPr/>
          <p:nvPr/>
        </p:nvSpPr>
        <p:spPr>
          <a:xfrm>
            <a:off x="7124112" y="2670048"/>
            <a:ext cx="256258" cy="2562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000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22E3D"/>
                </a:solidFill>
                <a:latin typeface="+mj-ea"/>
                <a:ea typeface="+mj-ea"/>
              </a:rPr>
              <a:t>1</a:t>
            </a:r>
            <a:endParaRPr lang="ko-KR" altLang="en-US" sz="1200" b="1" dirty="0">
              <a:solidFill>
                <a:srgbClr val="222E3D"/>
              </a:solidFill>
              <a:latin typeface="+mj-ea"/>
              <a:ea typeface="+mj-ea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A3FDC1C-9645-CA85-C808-27571FAEC536}"/>
              </a:ext>
            </a:extLst>
          </p:cNvPr>
          <p:cNvSpPr/>
          <p:nvPr/>
        </p:nvSpPr>
        <p:spPr>
          <a:xfrm>
            <a:off x="7124112" y="3273552"/>
            <a:ext cx="256258" cy="2562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000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22E3D"/>
                </a:solidFill>
                <a:latin typeface="+mj-ea"/>
                <a:ea typeface="+mj-ea"/>
              </a:rPr>
              <a:t>2</a:t>
            </a:r>
            <a:endParaRPr lang="ko-KR" altLang="en-US" sz="1200" b="1" dirty="0">
              <a:solidFill>
                <a:srgbClr val="222E3D"/>
              </a:solidFill>
              <a:latin typeface="+mj-ea"/>
              <a:ea typeface="+mj-ea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FD4424F-2448-B813-200C-7AF1A148D276}"/>
              </a:ext>
            </a:extLst>
          </p:cNvPr>
          <p:cNvSpPr/>
          <p:nvPr/>
        </p:nvSpPr>
        <p:spPr>
          <a:xfrm>
            <a:off x="7124112" y="4452887"/>
            <a:ext cx="256258" cy="25625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000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222E3D"/>
                </a:solidFill>
                <a:latin typeface="+mj-ea"/>
                <a:ea typeface="+mj-ea"/>
              </a:rPr>
              <a:t>3</a:t>
            </a:r>
            <a:endParaRPr lang="ko-KR" altLang="en-US" sz="1200" b="1" dirty="0">
              <a:solidFill>
                <a:srgbClr val="222E3D"/>
              </a:solidFill>
              <a:latin typeface="+mj-ea"/>
              <a:ea typeface="+mj-ea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2D718FD-2838-D80E-3D00-483865DCF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03" y="5806432"/>
            <a:ext cx="5433472" cy="469099"/>
          </a:xfrm>
          <a:prstGeom prst="rect">
            <a:avLst/>
          </a:prstGeom>
        </p:spPr>
      </p:pic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0C0E6282-71C5-78E2-2AB0-DEBE2496B8B4}"/>
              </a:ext>
            </a:extLst>
          </p:cNvPr>
          <p:cNvSpPr/>
          <p:nvPr/>
        </p:nvSpPr>
        <p:spPr>
          <a:xfrm>
            <a:off x="519237" y="5768903"/>
            <a:ext cx="5443537" cy="529513"/>
          </a:xfrm>
          <a:prstGeom prst="flowChartProcess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F31D662-91EF-1995-6F7C-852308C15337}"/>
              </a:ext>
            </a:extLst>
          </p:cNvPr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21DB144B-2594-95CA-2C46-219F885CEC85}"/>
              </a:ext>
            </a:extLst>
          </p:cNvPr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2. AWS S3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30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5409733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2.2 S3 </a:t>
            </a:r>
            <a:r>
              <a:rPr lang="ko-KR" altLang="en-US" sz="2400" b="1" dirty="0">
                <a:solidFill>
                  <a:schemeClr val="tx1"/>
                </a:solidFill>
              </a:rPr>
              <a:t>구조 </a:t>
            </a:r>
            <a:r>
              <a:rPr lang="en-US" altLang="ko-KR" sz="2400" b="1" dirty="0">
                <a:solidFill>
                  <a:schemeClr val="tx1"/>
                </a:solidFill>
              </a:rPr>
              <a:t>– </a:t>
            </a:r>
            <a:r>
              <a:rPr lang="ko-KR" altLang="en-US" sz="2400" b="1" dirty="0">
                <a:solidFill>
                  <a:schemeClr val="tx1"/>
                </a:solidFill>
              </a:rPr>
              <a:t>예시 </a:t>
            </a:r>
            <a:r>
              <a:rPr lang="en-US" altLang="ko-KR" sz="2400" b="1" dirty="0">
                <a:solidFill>
                  <a:schemeClr val="tx1"/>
                </a:solidFill>
              </a:rPr>
              <a:t>(S3 URI)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5936" y="828853"/>
            <a:ext cx="11160127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S3</a:t>
            </a:r>
            <a:r>
              <a:rPr lang="ko-KR" altLang="en-US" sz="2000" b="1" dirty="0">
                <a:solidFill>
                  <a:schemeClr val="tx1"/>
                </a:solidFill>
              </a:rPr>
              <a:t>는 객체에 접근 시 고유한 </a:t>
            </a:r>
            <a:r>
              <a:rPr lang="en-US" altLang="ko-KR" sz="2000" b="1" dirty="0">
                <a:solidFill>
                  <a:schemeClr val="tx1"/>
                </a:solidFill>
              </a:rPr>
              <a:t>S3 URI</a:t>
            </a:r>
            <a:r>
              <a:rPr lang="ko-KR" altLang="en-US" sz="2000" b="1" dirty="0">
                <a:solidFill>
                  <a:schemeClr val="tx1"/>
                </a:solidFill>
              </a:rPr>
              <a:t>를 사용하여 접근한다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5936" y="1608087"/>
            <a:ext cx="5040314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S3 URI ( Unique Resource Identifier 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9A424F5-9051-0BFC-B3C5-ACD5532A68BF}"/>
              </a:ext>
            </a:extLst>
          </p:cNvPr>
          <p:cNvSpPr/>
          <p:nvPr/>
        </p:nvSpPr>
        <p:spPr>
          <a:xfrm>
            <a:off x="369927" y="697319"/>
            <a:ext cx="11756949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A749170-598E-AB80-88A4-4DFEC33B8D3A}"/>
              </a:ext>
            </a:extLst>
          </p:cNvPr>
          <p:cNvSpPr txBox="1"/>
          <p:nvPr/>
        </p:nvSpPr>
        <p:spPr>
          <a:xfrm>
            <a:off x="6642099" y="4414016"/>
            <a:ext cx="50339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버킷 이름을 포함한 객체 이름 앞의 전체 경로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dirty="0"/>
              <a:t>객체의 경로를 특정하는 데에 </a:t>
            </a:r>
            <a:r>
              <a:rPr lang="en-US" altLang="ko-KR" sz="1400" dirty="0"/>
              <a:t>Prefix</a:t>
            </a:r>
            <a:r>
              <a:rPr lang="ko-KR" altLang="en-US" sz="1400" dirty="0"/>
              <a:t>를 사용</a:t>
            </a:r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F25477F-D8A9-28E0-9CE0-26C848247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723" y="2590800"/>
            <a:ext cx="4921327" cy="8398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B37003-171B-8620-C894-B3731FD6BC2B}"/>
              </a:ext>
            </a:extLst>
          </p:cNvPr>
          <p:cNvSpPr txBox="1"/>
          <p:nvPr/>
        </p:nvSpPr>
        <p:spPr>
          <a:xfrm>
            <a:off x="1383966" y="3579075"/>
            <a:ext cx="851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Bucket</a:t>
            </a:r>
            <a:endParaRPr lang="en-US" altLang="ko-KR" sz="13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5EA275-719F-5A84-4654-0AF54EFDF802}"/>
              </a:ext>
            </a:extLst>
          </p:cNvPr>
          <p:cNvSpPr txBox="1"/>
          <p:nvPr/>
        </p:nvSpPr>
        <p:spPr>
          <a:xfrm>
            <a:off x="3325559" y="3579075"/>
            <a:ext cx="703000" cy="25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Key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CB5CDD-6EFA-7E1E-5EAA-20CC26F2321E}"/>
              </a:ext>
            </a:extLst>
          </p:cNvPr>
          <p:cNvSpPr/>
          <p:nvPr/>
        </p:nvSpPr>
        <p:spPr>
          <a:xfrm>
            <a:off x="6635750" y="160282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Prefix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427D9-5275-53C9-EC1A-9351F7F543FF}"/>
              </a:ext>
            </a:extLst>
          </p:cNvPr>
          <p:cNvSpPr txBox="1"/>
          <p:nvPr/>
        </p:nvSpPr>
        <p:spPr>
          <a:xfrm>
            <a:off x="528636" y="4414016"/>
            <a:ext cx="503396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	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S3 </a:t>
            </a:r>
            <a:r>
              <a:rPr lang="ko-KR" altLang="en-US" sz="1400" dirty="0"/>
              <a:t>객체를 구분할 수 있는 유일한 식별자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S3 </a:t>
            </a:r>
            <a:r>
              <a:rPr lang="ko-KR" altLang="en-US" sz="1400" dirty="0"/>
              <a:t>객체 접근 시 사용하는 주소</a:t>
            </a:r>
            <a:endParaRPr lang="en-US" altLang="ko-KR" sz="1400" dirty="0"/>
          </a:p>
          <a:p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dirty="0"/>
              <a:t>S3 URI </a:t>
            </a:r>
            <a:r>
              <a:rPr lang="ko-KR" altLang="en-US" sz="1400" dirty="0"/>
              <a:t>형식 </a:t>
            </a:r>
            <a:r>
              <a:rPr lang="en-US" altLang="ko-KR" sz="1400" dirty="0"/>
              <a:t>: S3://Bucket</a:t>
            </a:r>
            <a:r>
              <a:rPr lang="ko-KR" altLang="en-US" sz="1400" dirty="0"/>
              <a:t> 이름</a:t>
            </a:r>
            <a:r>
              <a:rPr lang="en-US" altLang="ko-KR" sz="1400" dirty="0"/>
              <a:t>/key</a:t>
            </a:r>
          </a:p>
          <a:p>
            <a:endParaRPr lang="en-US" altLang="ko-KR" sz="14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E91F5AC-16E6-309A-B405-81BCF716038B}"/>
              </a:ext>
            </a:extLst>
          </p:cNvPr>
          <p:cNvGrpSpPr/>
          <p:nvPr/>
        </p:nvGrpSpPr>
        <p:grpSpPr>
          <a:xfrm>
            <a:off x="6594470" y="2655846"/>
            <a:ext cx="5040312" cy="1145977"/>
            <a:chOff x="6635751" y="2590800"/>
            <a:chExt cx="5040312" cy="1145977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7721BA5A-DD6D-2561-C17A-CD2FBEED2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635751" y="2596197"/>
              <a:ext cx="5040312" cy="83985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05454DA-2664-8C87-D0E8-47A103EF2D4C}"/>
                </a:ext>
              </a:extLst>
            </p:cNvPr>
            <p:cNvSpPr txBox="1"/>
            <p:nvPr/>
          </p:nvSpPr>
          <p:spPr>
            <a:xfrm>
              <a:off x="8011061" y="3429000"/>
              <a:ext cx="70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/>
                <a:t>Prefix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FF4ED389-ADEC-4C00-8B72-36FA6DAB28BB}"/>
                </a:ext>
              </a:extLst>
            </p:cNvPr>
            <p:cNvSpPr/>
            <p:nvPr/>
          </p:nvSpPr>
          <p:spPr>
            <a:xfrm>
              <a:off x="6642099" y="2590800"/>
              <a:ext cx="859924" cy="296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3612C66-5E89-9360-5D68-8FF5D8C84B35}"/>
              </a:ext>
            </a:extLst>
          </p:cNvPr>
          <p:cNvCxnSpPr/>
          <p:nvPr/>
        </p:nvCxnSpPr>
        <p:spPr>
          <a:xfrm>
            <a:off x="1453070" y="3392066"/>
            <a:ext cx="702999" cy="0"/>
          </a:xfrm>
          <a:prstGeom prst="line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6B846985-7667-1401-DE8F-9ADBC9955374}"/>
              </a:ext>
            </a:extLst>
          </p:cNvPr>
          <p:cNvSpPr/>
          <p:nvPr/>
        </p:nvSpPr>
        <p:spPr>
          <a:xfrm rot="16200000">
            <a:off x="1715141" y="3079156"/>
            <a:ext cx="188885" cy="702999"/>
          </a:xfrm>
          <a:prstGeom prst="lef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D6291F8-E701-C1E9-21C1-FC5F17856457}"/>
              </a:ext>
            </a:extLst>
          </p:cNvPr>
          <p:cNvCxnSpPr>
            <a:cxnSpLocks/>
          </p:cNvCxnSpPr>
          <p:nvPr/>
        </p:nvCxnSpPr>
        <p:spPr>
          <a:xfrm>
            <a:off x="2215738" y="3394448"/>
            <a:ext cx="2919486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왼쪽 중괄호 20">
            <a:extLst>
              <a:ext uri="{FF2B5EF4-FFF2-40B4-BE49-F238E27FC236}">
                <a16:creationId xmlns:a16="http://schemas.microsoft.com/office/drawing/2014/main" id="{1B134DD5-851A-D523-56F3-D053DD71049A}"/>
              </a:ext>
            </a:extLst>
          </p:cNvPr>
          <p:cNvSpPr/>
          <p:nvPr/>
        </p:nvSpPr>
        <p:spPr>
          <a:xfrm rot="16200000">
            <a:off x="3582762" y="1963634"/>
            <a:ext cx="188595" cy="2934043"/>
          </a:xfrm>
          <a:prstGeom prst="lef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A65AD70-E022-091F-4B6A-4622B3E76D1A}"/>
              </a:ext>
            </a:extLst>
          </p:cNvPr>
          <p:cNvCxnSpPr>
            <a:cxnSpLocks/>
          </p:cNvCxnSpPr>
          <p:nvPr/>
        </p:nvCxnSpPr>
        <p:spPr>
          <a:xfrm>
            <a:off x="7554621" y="3433763"/>
            <a:ext cx="1404000" cy="0"/>
          </a:xfrm>
          <a:prstGeom prst="line">
            <a:avLst/>
          </a:prstGeom>
          <a:ln w="57150">
            <a:solidFill>
              <a:srgbClr val="6EB1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51C8EF6B-FE0D-8E3A-9A14-E06993584575}"/>
              </a:ext>
            </a:extLst>
          </p:cNvPr>
          <p:cNvSpPr/>
          <p:nvPr/>
        </p:nvSpPr>
        <p:spPr>
          <a:xfrm rot="16200000">
            <a:off x="8148621" y="2769075"/>
            <a:ext cx="216000" cy="1404000"/>
          </a:xfrm>
          <a:prstGeom prst="leftBrac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BE79363-6C74-7D4A-FE0B-F711E879C6DC}"/>
              </a:ext>
            </a:extLst>
          </p:cNvPr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9F39BA-4BEB-B976-9C11-D384ED6F4263}"/>
              </a:ext>
            </a:extLst>
          </p:cNvPr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2. AWS S3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717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5409733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2.3 S3 Throughput</a:t>
            </a:r>
            <a:r>
              <a:rPr lang="ko-KR" altLang="en-US" sz="2400" b="1" dirty="0">
                <a:solidFill>
                  <a:schemeClr val="tx1"/>
                </a:solidFill>
              </a:rPr>
              <a:t> 제약사항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26953" y="828853"/>
            <a:ext cx="1118562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700" b="1" dirty="0">
                <a:solidFill>
                  <a:schemeClr val="tx1"/>
                </a:solidFill>
              </a:rPr>
              <a:t>S3</a:t>
            </a:r>
            <a:r>
              <a:rPr lang="ko-KR" altLang="en-US" sz="1700" b="1" dirty="0">
                <a:solidFill>
                  <a:schemeClr val="tx1"/>
                </a:solidFill>
              </a:rPr>
              <a:t>는 </a:t>
            </a:r>
            <a:r>
              <a:rPr lang="en-US" altLang="ko-KR" sz="1700" b="1" dirty="0">
                <a:solidFill>
                  <a:schemeClr val="tx1"/>
                </a:solidFill>
              </a:rPr>
              <a:t>prefix</a:t>
            </a:r>
            <a:r>
              <a:rPr lang="ko-KR" altLang="en-US" sz="1700" b="1" dirty="0">
                <a:solidFill>
                  <a:schemeClr val="tx1"/>
                </a:solidFill>
              </a:rPr>
              <a:t>당 매초 </a:t>
            </a:r>
            <a:r>
              <a:rPr lang="en-US" altLang="ko-KR" sz="1700" b="1" dirty="0">
                <a:solidFill>
                  <a:schemeClr val="tx1"/>
                </a:solidFill>
              </a:rPr>
              <a:t>3500</a:t>
            </a:r>
            <a:r>
              <a:rPr lang="ko-KR" altLang="en-US" sz="1700" b="1" dirty="0">
                <a:solidFill>
                  <a:schemeClr val="tx1"/>
                </a:solidFill>
              </a:rPr>
              <a:t>개의 </a:t>
            </a:r>
            <a:r>
              <a:rPr lang="en-US" altLang="ko-KR" sz="1700" b="1" dirty="0">
                <a:solidFill>
                  <a:schemeClr val="tx1"/>
                </a:solidFill>
              </a:rPr>
              <a:t>PUT/COPY/POST/DELETE </a:t>
            </a:r>
            <a:r>
              <a:rPr lang="ko-KR" altLang="en-US" sz="1700" b="1" dirty="0">
                <a:solidFill>
                  <a:schemeClr val="tx1"/>
                </a:solidFill>
              </a:rPr>
              <a:t>요청</a:t>
            </a:r>
            <a:r>
              <a:rPr lang="en-US" altLang="ko-KR" sz="1700" b="1" dirty="0">
                <a:solidFill>
                  <a:schemeClr val="tx1"/>
                </a:solidFill>
              </a:rPr>
              <a:t> </a:t>
            </a:r>
            <a:r>
              <a:rPr lang="ko-KR" altLang="en-US" sz="1700" b="1" dirty="0">
                <a:solidFill>
                  <a:schemeClr val="tx1"/>
                </a:solidFill>
              </a:rPr>
              <a:t>또는 </a:t>
            </a:r>
            <a:r>
              <a:rPr lang="en-US" altLang="ko-KR" sz="1700" b="1" dirty="0">
                <a:solidFill>
                  <a:schemeClr val="tx1"/>
                </a:solidFill>
              </a:rPr>
              <a:t>5500</a:t>
            </a:r>
            <a:r>
              <a:rPr lang="ko-KR" altLang="en-US" sz="1700" b="1" dirty="0">
                <a:solidFill>
                  <a:schemeClr val="tx1"/>
                </a:solidFill>
              </a:rPr>
              <a:t>개의 </a:t>
            </a:r>
            <a:r>
              <a:rPr lang="en-US" altLang="ko-KR" sz="1700" b="1" dirty="0">
                <a:solidFill>
                  <a:schemeClr val="tx1"/>
                </a:solidFill>
              </a:rPr>
              <a:t>GET/HEAD </a:t>
            </a:r>
            <a:r>
              <a:rPr lang="ko-KR" altLang="en-US" sz="1700" b="1" dirty="0">
                <a:solidFill>
                  <a:schemeClr val="tx1"/>
                </a:solidFill>
              </a:rPr>
              <a:t>요청을 전송할 수 있다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15937" y="1608087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S3 Throughput</a:t>
            </a:r>
            <a:r>
              <a:rPr lang="ko-KR" altLang="en-US" sz="1400" b="1" dirty="0">
                <a:solidFill>
                  <a:schemeClr val="tx1"/>
                </a:solidFill>
              </a:rPr>
              <a:t> 제약사항 해결방법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918DC9-D48C-4B46-E3D0-244114DCF2D9}"/>
              </a:ext>
            </a:extLst>
          </p:cNvPr>
          <p:cNvSpPr txBox="1"/>
          <p:nvPr/>
        </p:nvSpPr>
        <p:spPr>
          <a:xfrm>
            <a:off x="515937" y="2307413"/>
            <a:ext cx="111601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/>
              <a:t>“Prefix</a:t>
            </a:r>
            <a:r>
              <a:rPr lang="ko-KR" altLang="en-US" sz="2000" dirty="0"/>
              <a:t>를 여러 개 만들어 </a:t>
            </a:r>
            <a:r>
              <a:rPr lang="en-US" altLang="ko-KR" sz="2000" dirty="0"/>
              <a:t>I/O </a:t>
            </a:r>
            <a:r>
              <a:rPr lang="ko-KR" altLang="en-US" sz="2000" dirty="0"/>
              <a:t>요청을 병렬화 한다</a:t>
            </a:r>
            <a:r>
              <a:rPr lang="en-US" altLang="ko-KR" sz="2000" dirty="0"/>
              <a:t>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0F506B-E94B-0E24-156B-8025288291A4}"/>
              </a:ext>
            </a:extLst>
          </p:cNvPr>
          <p:cNvSpPr txBox="1"/>
          <p:nvPr/>
        </p:nvSpPr>
        <p:spPr>
          <a:xfrm>
            <a:off x="519013" y="2973384"/>
            <a:ext cx="5037459" cy="2616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특정 </a:t>
            </a:r>
            <a:r>
              <a:rPr lang="en-US" altLang="ko-KR" sz="1100" b="1" dirty="0">
                <a:solidFill>
                  <a:schemeClr val="bg1"/>
                </a:solidFill>
              </a:rPr>
              <a:t>Object </a:t>
            </a:r>
            <a:r>
              <a:rPr lang="ko-KR" altLang="en-US" sz="1100" b="1" dirty="0">
                <a:solidFill>
                  <a:schemeClr val="bg1"/>
                </a:solidFill>
              </a:rPr>
              <a:t>에 대해 </a:t>
            </a:r>
            <a:r>
              <a:rPr lang="en-US" altLang="ko-KR" sz="1100" b="1" dirty="0">
                <a:solidFill>
                  <a:schemeClr val="bg1"/>
                </a:solidFill>
              </a:rPr>
              <a:t>GET </a:t>
            </a:r>
            <a:r>
              <a:rPr lang="ko-KR" altLang="en-US" sz="1100" b="1" dirty="0">
                <a:solidFill>
                  <a:schemeClr val="bg1"/>
                </a:solidFill>
              </a:rPr>
              <a:t>요청이 </a:t>
            </a:r>
            <a:r>
              <a:rPr lang="en-US" altLang="ko-KR" sz="1100" b="1" dirty="0">
                <a:solidFill>
                  <a:schemeClr val="bg1"/>
                </a:solidFill>
              </a:rPr>
              <a:t>1</a:t>
            </a:r>
            <a:r>
              <a:rPr lang="ko-KR" altLang="en-US" sz="1100" b="1" dirty="0">
                <a:solidFill>
                  <a:schemeClr val="bg1"/>
                </a:solidFill>
              </a:rPr>
              <a:t>초에 </a:t>
            </a:r>
            <a:r>
              <a:rPr lang="en-US" altLang="ko-KR" sz="1100" b="1" dirty="0">
                <a:solidFill>
                  <a:schemeClr val="bg1"/>
                </a:solidFill>
              </a:rPr>
              <a:t>20000</a:t>
            </a:r>
            <a:r>
              <a:rPr lang="ko-KR" altLang="en-US" sz="1100" b="1" dirty="0">
                <a:solidFill>
                  <a:schemeClr val="bg1"/>
                </a:solidFill>
              </a:rPr>
              <a:t>건 이상인 경우 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B111F27-5244-0480-7CD5-EAC6E6C23880}"/>
              </a:ext>
            </a:extLst>
          </p:cNvPr>
          <p:cNvGrpSpPr/>
          <p:nvPr/>
        </p:nvGrpSpPr>
        <p:grpSpPr>
          <a:xfrm>
            <a:off x="3037199" y="4477296"/>
            <a:ext cx="2856566" cy="321890"/>
            <a:chOff x="2665135" y="4641003"/>
            <a:chExt cx="3024465" cy="321890"/>
          </a:xfrm>
        </p:grpSpPr>
        <p:pic>
          <p:nvPicPr>
            <p:cNvPr id="30" name="Picture 4" descr="AWS Simple Icons Explained: The Storage Set | Gliffy by Perforce">
              <a:extLst>
                <a:ext uri="{FF2B5EF4-FFF2-40B4-BE49-F238E27FC236}">
                  <a16:creationId xmlns:a16="http://schemas.microsoft.com/office/drawing/2014/main" id="{0EC9C493-964D-7F81-2207-259E2F5A7E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5135" y="4641003"/>
              <a:ext cx="325693" cy="321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7AED1A5-A98E-C667-1C34-533439404055}"/>
                </a:ext>
              </a:extLst>
            </p:cNvPr>
            <p:cNvSpPr txBox="1"/>
            <p:nvPr/>
          </p:nvSpPr>
          <p:spPr>
            <a:xfrm>
              <a:off x="2998135" y="4663449"/>
              <a:ext cx="26914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s3://myBucket/book/</a:t>
              </a:r>
              <a:endParaRPr lang="ko-KR" altLang="en-US" sz="1200" b="1" dirty="0"/>
            </a:p>
          </p:txBody>
        </p:sp>
      </p:grp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E38D27E2-D2D3-6C0F-2A72-E00E28CFA18B}"/>
              </a:ext>
            </a:extLst>
          </p:cNvPr>
          <p:cNvCxnSpPr>
            <a:cxnSpLocks/>
            <a:stCxn id="1092" idx="3"/>
          </p:cNvCxnSpPr>
          <p:nvPr/>
        </p:nvCxnSpPr>
        <p:spPr>
          <a:xfrm>
            <a:off x="1284702" y="3587022"/>
            <a:ext cx="1651191" cy="83324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F6480B64-7B53-23E5-12E5-ABE80E695AD1}"/>
              </a:ext>
            </a:extLst>
          </p:cNvPr>
          <p:cNvCxnSpPr>
            <a:cxnSpLocks/>
            <a:stCxn id="1093" idx="3"/>
          </p:cNvCxnSpPr>
          <p:nvPr/>
        </p:nvCxnSpPr>
        <p:spPr>
          <a:xfrm>
            <a:off x="1284702" y="4281270"/>
            <a:ext cx="1601348" cy="299091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4274953-1352-C740-FCB0-FCB1D42AE222}"/>
              </a:ext>
            </a:extLst>
          </p:cNvPr>
          <p:cNvCxnSpPr>
            <a:cxnSpLocks/>
            <a:stCxn id="1094" idx="3"/>
          </p:cNvCxnSpPr>
          <p:nvPr/>
        </p:nvCxnSpPr>
        <p:spPr>
          <a:xfrm flipV="1">
            <a:off x="1284702" y="4895734"/>
            <a:ext cx="1608249" cy="116852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CF8DD354-2458-A146-0BE5-D31532B823A4}"/>
              </a:ext>
            </a:extLst>
          </p:cNvPr>
          <p:cNvSpPr/>
          <p:nvPr/>
        </p:nvSpPr>
        <p:spPr>
          <a:xfrm>
            <a:off x="5662830" y="4815068"/>
            <a:ext cx="900000" cy="360000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48" name="직사각형 1047">
            <a:extLst>
              <a:ext uri="{FF2B5EF4-FFF2-40B4-BE49-F238E27FC236}">
                <a16:creationId xmlns:a16="http://schemas.microsoft.com/office/drawing/2014/main" id="{F3FC677E-ACA3-ADC8-9198-B8903D097DF4}"/>
              </a:ext>
            </a:extLst>
          </p:cNvPr>
          <p:cNvSpPr/>
          <p:nvPr/>
        </p:nvSpPr>
        <p:spPr>
          <a:xfrm>
            <a:off x="515938" y="2962275"/>
            <a:ext cx="5037458" cy="352625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DF9943-010A-F186-48BE-2177F77282BB}"/>
              </a:ext>
            </a:extLst>
          </p:cNvPr>
          <p:cNvSpPr txBox="1"/>
          <p:nvPr/>
        </p:nvSpPr>
        <p:spPr>
          <a:xfrm rot="5400000">
            <a:off x="527692" y="5348542"/>
            <a:ext cx="93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808082"/>
                </a:solidFill>
              </a:rPr>
              <a:t>∙∙∙</a:t>
            </a:r>
          </a:p>
        </p:txBody>
      </p:sp>
      <p:pic>
        <p:nvPicPr>
          <p:cNvPr id="1092" name="Picture 12" descr="Desktop Computer Vector SVG Icon - SVG Repo">
            <a:extLst>
              <a:ext uri="{FF2B5EF4-FFF2-40B4-BE49-F238E27FC236}">
                <a16:creationId xmlns:a16="http://schemas.microsoft.com/office/drawing/2014/main" id="{542202B3-F1B6-683D-879C-A079566BE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8" y="3253590"/>
            <a:ext cx="666864" cy="66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3" name="Picture 12" descr="Desktop Computer Vector SVG Icon - SVG Repo">
            <a:extLst>
              <a:ext uri="{FF2B5EF4-FFF2-40B4-BE49-F238E27FC236}">
                <a16:creationId xmlns:a16="http://schemas.microsoft.com/office/drawing/2014/main" id="{E057BE63-CCD3-25E1-6C63-41D17DF0A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8" y="3947838"/>
            <a:ext cx="666864" cy="66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12" descr="Desktop Computer Vector SVG Icon - SVG Repo">
            <a:extLst>
              <a:ext uri="{FF2B5EF4-FFF2-40B4-BE49-F238E27FC236}">
                <a16:creationId xmlns:a16="http://schemas.microsoft.com/office/drawing/2014/main" id="{E1B79807-5E31-9327-F023-E216CD934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8" y="5730826"/>
            <a:ext cx="666864" cy="66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1CEDD0-75EB-24B0-DA5E-3D50778945CF}"/>
              </a:ext>
            </a:extLst>
          </p:cNvPr>
          <p:cNvSpPr txBox="1"/>
          <p:nvPr/>
        </p:nvSpPr>
        <p:spPr>
          <a:xfrm>
            <a:off x="1457636" y="4292609"/>
            <a:ext cx="114007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GET</a:t>
            </a:r>
            <a:r>
              <a:rPr lang="ko-KR" altLang="en-US" sz="1000" b="1" dirty="0"/>
              <a:t>요청</a:t>
            </a:r>
            <a:r>
              <a:rPr lang="en-US" altLang="ko-KR" sz="1000" b="1" dirty="0"/>
              <a:t> 5000</a:t>
            </a:r>
            <a:r>
              <a:rPr lang="ko-KR" altLang="en-US" sz="1000" b="1" dirty="0"/>
              <a:t>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A6A588-5E20-3B10-23D3-70E97955FED7}"/>
              </a:ext>
            </a:extLst>
          </p:cNvPr>
          <p:cNvSpPr txBox="1"/>
          <p:nvPr/>
        </p:nvSpPr>
        <p:spPr>
          <a:xfrm>
            <a:off x="1457636" y="3807649"/>
            <a:ext cx="114007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GET</a:t>
            </a:r>
            <a:r>
              <a:rPr lang="ko-KR" altLang="en-US" sz="1000" b="1" dirty="0"/>
              <a:t>요청</a:t>
            </a:r>
            <a:r>
              <a:rPr lang="en-US" altLang="ko-KR" sz="1000" b="1" dirty="0"/>
              <a:t> 5000</a:t>
            </a:r>
            <a:r>
              <a:rPr lang="ko-KR" altLang="en-US" sz="1000" b="1" dirty="0"/>
              <a:t>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20264-E1A5-6B94-0036-DB60B771F333}"/>
              </a:ext>
            </a:extLst>
          </p:cNvPr>
          <p:cNvSpPr txBox="1"/>
          <p:nvPr/>
        </p:nvSpPr>
        <p:spPr>
          <a:xfrm>
            <a:off x="2959191" y="4895734"/>
            <a:ext cx="241200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/>
              <a:t>1</a:t>
            </a:r>
            <a:r>
              <a:rPr lang="ko-KR" altLang="en-US" sz="1050" b="1" dirty="0"/>
              <a:t>초에 </a:t>
            </a:r>
            <a:r>
              <a:rPr lang="en-US" altLang="ko-KR" sz="1050" b="1" dirty="0"/>
              <a:t>20000</a:t>
            </a:r>
            <a:r>
              <a:rPr lang="ko-KR" altLang="en-US" sz="1050" b="1" dirty="0"/>
              <a:t>건 이상의 </a:t>
            </a:r>
            <a:r>
              <a:rPr lang="en-US" altLang="ko-KR" sz="1050" b="1" dirty="0"/>
              <a:t>GET </a:t>
            </a:r>
            <a:r>
              <a:rPr lang="ko-KR" altLang="en-US" sz="1050" b="1" dirty="0"/>
              <a:t>요청</a:t>
            </a:r>
            <a:endParaRPr lang="en-US" altLang="ko-KR" sz="105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A78BB8-B9F8-7E45-A12F-C16FBDA8285F}"/>
              </a:ext>
            </a:extLst>
          </p:cNvPr>
          <p:cNvSpPr txBox="1"/>
          <p:nvPr/>
        </p:nvSpPr>
        <p:spPr>
          <a:xfrm>
            <a:off x="2678134" y="5269424"/>
            <a:ext cx="278583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→   </a:t>
            </a:r>
            <a:r>
              <a:rPr lang="en-US" altLang="ko-KR" sz="1400" b="1" dirty="0">
                <a:solidFill>
                  <a:srgbClr val="FF0000"/>
                </a:solidFill>
              </a:rPr>
              <a:t>3</a:t>
            </a:r>
            <a:r>
              <a:rPr lang="ko-KR" altLang="en-US" sz="1400" b="1" dirty="0">
                <a:solidFill>
                  <a:srgbClr val="FF0000"/>
                </a:solidFill>
              </a:rPr>
              <a:t>초</a:t>
            </a:r>
            <a:r>
              <a:rPr lang="ko-KR" altLang="en-US" sz="1400" b="1" dirty="0"/>
              <a:t> 이상의 </a:t>
            </a:r>
            <a:r>
              <a:rPr lang="ko-KR" altLang="en-US" sz="1400" b="1" u="sng" dirty="0"/>
              <a:t>요청 지연 발생</a:t>
            </a:r>
            <a:endParaRPr lang="en-US" altLang="ko-KR" sz="1400" b="1" u="sng" dirty="0"/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1BC84FDF-B072-3797-62AE-69786713C05B}"/>
              </a:ext>
            </a:extLst>
          </p:cNvPr>
          <p:cNvSpPr txBox="1"/>
          <p:nvPr/>
        </p:nvSpPr>
        <p:spPr>
          <a:xfrm rot="5400000">
            <a:off x="9512765" y="6153947"/>
            <a:ext cx="932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∙∙∙</a:t>
            </a: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C7435496-D872-D2B3-232A-192A68AA81D6}"/>
              </a:ext>
            </a:extLst>
          </p:cNvPr>
          <p:cNvSpPr txBox="1"/>
          <p:nvPr/>
        </p:nvSpPr>
        <p:spPr>
          <a:xfrm>
            <a:off x="6639330" y="2966622"/>
            <a:ext cx="5037459" cy="2616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solidFill>
                  <a:schemeClr val="bg1"/>
                </a:solidFill>
              </a:rPr>
              <a:t>Object </a:t>
            </a:r>
            <a:r>
              <a:rPr lang="ko-KR" altLang="en-US" sz="1100" b="1" dirty="0">
                <a:solidFill>
                  <a:schemeClr val="bg1"/>
                </a:solidFill>
              </a:rPr>
              <a:t>의 </a:t>
            </a:r>
            <a:r>
              <a:rPr lang="en-US" altLang="ko-KR" sz="1100" b="1" dirty="0">
                <a:solidFill>
                  <a:schemeClr val="bg1"/>
                </a:solidFill>
              </a:rPr>
              <a:t>Prefix</a:t>
            </a:r>
            <a:r>
              <a:rPr lang="ko-KR" altLang="en-US" sz="1100" b="1" dirty="0">
                <a:solidFill>
                  <a:schemeClr val="bg1"/>
                </a:solidFill>
              </a:rPr>
              <a:t>를 </a:t>
            </a:r>
            <a:r>
              <a:rPr lang="en-US" altLang="ko-KR" sz="1100" b="1" dirty="0">
                <a:solidFill>
                  <a:schemeClr val="bg1"/>
                </a:solidFill>
              </a:rPr>
              <a:t>4</a:t>
            </a:r>
            <a:r>
              <a:rPr lang="ko-KR" altLang="en-US" sz="1100" b="1" dirty="0">
                <a:solidFill>
                  <a:schemeClr val="bg1"/>
                </a:solidFill>
              </a:rPr>
              <a:t>개 이상 다르게 생성하여 </a:t>
            </a:r>
            <a:r>
              <a:rPr lang="en-US" altLang="ko-KR" sz="1100" b="1" dirty="0">
                <a:solidFill>
                  <a:schemeClr val="bg1"/>
                </a:solidFill>
              </a:rPr>
              <a:t>I/O </a:t>
            </a:r>
            <a:r>
              <a:rPr lang="ko-KR" altLang="en-US" sz="1100" b="1" dirty="0">
                <a:solidFill>
                  <a:schemeClr val="bg1"/>
                </a:solidFill>
              </a:rPr>
              <a:t>요청 분산</a:t>
            </a:r>
          </a:p>
        </p:txBody>
      </p:sp>
      <p:sp>
        <p:nvSpPr>
          <p:cNvPr id="1058" name="직사각형 1057">
            <a:extLst>
              <a:ext uri="{FF2B5EF4-FFF2-40B4-BE49-F238E27FC236}">
                <a16:creationId xmlns:a16="http://schemas.microsoft.com/office/drawing/2014/main" id="{ABFB5BF7-1774-6BCE-3230-75FA4591BBAD}"/>
              </a:ext>
            </a:extLst>
          </p:cNvPr>
          <p:cNvSpPr/>
          <p:nvPr/>
        </p:nvSpPr>
        <p:spPr>
          <a:xfrm>
            <a:off x="6639022" y="2957455"/>
            <a:ext cx="5037458" cy="3526253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9" name="Picture 12" descr="Desktop Computer Vector SVG Icon - SVG Repo">
            <a:extLst>
              <a:ext uri="{FF2B5EF4-FFF2-40B4-BE49-F238E27FC236}">
                <a16:creationId xmlns:a16="http://schemas.microsoft.com/office/drawing/2014/main" id="{791BEE6E-6585-B1AE-22BF-C4A8F75EF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38" y="4642086"/>
            <a:ext cx="666864" cy="66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64F2672-0268-7FF3-3E0A-FE2690A94E8D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1284702" y="4728207"/>
            <a:ext cx="1608249" cy="247311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52FA3A-7A25-8695-4600-8D86F340F93B}"/>
              </a:ext>
            </a:extLst>
          </p:cNvPr>
          <p:cNvSpPr txBox="1"/>
          <p:nvPr/>
        </p:nvSpPr>
        <p:spPr>
          <a:xfrm>
            <a:off x="1457636" y="4707561"/>
            <a:ext cx="114007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GET</a:t>
            </a:r>
            <a:r>
              <a:rPr lang="ko-KR" altLang="en-US" sz="1000" b="1" dirty="0"/>
              <a:t>요청</a:t>
            </a:r>
            <a:r>
              <a:rPr lang="en-US" altLang="ko-KR" sz="1000" b="1" dirty="0"/>
              <a:t> 5000</a:t>
            </a:r>
            <a:r>
              <a:rPr lang="ko-KR" altLang="en-US" sz="1000" b="1" dirty="0"/>
              <a:t>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C3A75C-6533-ECD6-5748-E4A7517EF5B5}"/>
              </a:ext>
            </a:extLst>
          </p:cNvPr>
          <p:cNvSpPr txBox="1"/>
          <p:nvPr/>
        </p:nvSpPr>
        <p:spPr>
          <a:xfrm>
            <a:off x="1461863" y="5501694"/>
            <a:ext cx="114007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GET</a:t>
            </a:r>
            <a:r>
              <a:rPr lang="ko-KR" altLang="en-US" sz="1000" b="1" dirty="0"/>
              <a:t>요청</a:t>
            </a:r>
            <a:r>
              <a:rPr lang="en-US" altLang="ko-KR" sz="1000" b="1" dirty="0"/>
              <a:t> 5000</a:t>
            </a:r>
            <a:r>
              <a:rPr lang="ko-KR" altLang="en-US" sz="1000" b="1" dirty="0"/>
              <a:t>건</a:t>
            </a:r>
          </a:p>
        </p:txBody>
      </p:sp>
      <p:grpSp>
        <p:nvGrpSpPr>
          <p:cNvPr id="1029" name="그룹 1028">
            <a:extLst>
              <a:ext uri="{FF2B5EF4-FFF2-40B4-BE49-F238E27FC236}">
                <a16:creationId xmlns:a16="http://schemas.microsoft.com/office/drawing/2014/main" id="{2BC2F419-F67A-3967-FD10-EF542A97397D}"/>
              </a:ext>
            </a:extLst>
          </p:cNvPr>
          <p:cNvGrpSpPr/>
          <p:nvPr/>
        </p:nvGrpSpPr>
        <p:grpSpPr>
          <a:xfrm>
            <a:off x="6775852" y="3671499"/>
            <a:ext cx="4951010" cy="666864"/>
            <a:chOff x="6761565" y="3261924"/>
            <a:chExt cx="4951010" cy="666864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FE7E614-5612-6561-31B8-B5AB271049CD}"/>
                </a:ext>
              </a:extLst>
            </p:cNvPr>
            <p:cNvGrpSpPr/>
            <p:nvPr/>
          </p:nvGrpSpPr>
          <p:grpSpPr>
            <a:xfrm>
              <a:off x="6761565" y="3261924"/>
              <a:ext cx="4951010" cy="666864"/>
              <a:chOff x="6813240" y="4626414"/>
              <a:chExt cx="4951010" cy="666864"/>
            </a:xfrm>
          </p:grpSpPr>
          <p:pic>
            <p:nvPicPr>
              <p:cNvPr id="35" name="Picture 4" descr="AWS Simple Icons Explained: The Storage Set | Gliffy by Perforce">
                <a:extLst>
                  <a:ext uri="{FF2B5EF4-FFF2-40B4-BE49-F238E27FC236}">
                    <a16:creationId xmlns:a16="http://schemas.microsoft.com/office/drawing/2014/main" id="{F271601D-B691-A342-F208-26E1645015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4049" y="4798901"/>
                <a:ext cx="352155" cy="321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93F780C-0F8D-DB18-9504-9D70AA083774}"/>
                  </a:ext>
                </a:extLst>
              </p:cNvPr>
              <p:cNvSpPr txBox="1"/>
              <p:nvPr/>
            </p:nvSpPr>
            <p:spPr>
              <a:xfrm>
                <a:off x="8854105" y="4821347"/>
                <a:ext cx="2910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/>
                  <a:t>s3://myBucket/book/2022-09-01/</a:t>
                </a:r>
                <a:endParaRPr lang="ko-KR" altLang="en-US" sz="1200" b="1" dirty="0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FFA86A22-CF8E-ACB4-956C-B2D17DDEF6AF}"/>
                  </a:ext>
                </a:extLst>
              </p:cNvPr>
              <p:cNvSpPr/>
              <p:nvPr/>
            </p:nvSpPr>
            <p:spPr>
              <a:xfrm>
                <a:off x="8882363" y="4820403"/>
                <a:ext cx="2555630" cy="278886"/>
              </a:xfrm>
              <a:prstGeom prst="rect">
                <a:avLst/>
              </a:prstGeom>
              <a:solidFill>
                <a:srgbClr val="FFC000">
                  <a:alpha val="20000"/>
                </a:srgbClr>
              </a:solidFill>
              <a:ln w="1905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8E6B4D2C-228C-9A43-EFAB-4496734D38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0104" y="4959846"/>
                <a:ext cx="101394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2" name="Picture 12" descr="Desktop Computer Vector SVG Icon - SVG Repo">
                <a:extLst>
                  <a:ext uri="{FF2B5EF4-FFF2-40B4-BE49-F238E27FC236}">
                    <a16:creationId xmlns:a16="http://schemas.microsoft.com/office/drawing/2014/main" id="{4AF63D04-9EBA-1044-F71D-843392C596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3240" y="4626414"/>
                <a:ext cx="666864" cy="666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48E5823-BAB6-D835-0584-5E23263281EB}"/>
                </a:ext>
              </a:extLst>
            </p:cNvPr>
            <p:cNvSpPr txBox="1"/>
            <p:nvPr/>
          </p:nvSpPr>
          <p:spPr>
            <a:xfrm>
              <a:off x="7473213" y="3389177"/>
              <a:ext cx="77543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GET</a:t>
              </a:r>
              <a:r>
                <a:rPr lang="ko-KR" altLang="en-US" sz="1000" b="1" dirty="0"/>
                <a:t>요청</a:t>
              </a:r>
              <a:r>
                <a:rPr lang="en-US" altLang="ko-KR" sz="1000" b="1" dirty="0"/>
                <a:t> </a:t>
              </a:r>
            </a:p>
            <a:p>
              <a:pPr algn="ctr"/>
              <a:r>
                <a:rPr lang="en-US" altLang="ko-KR" sz="1000" b="1" dirty="0"/>
                <a:t>5000</a:t>
              </a:r>
              <a:r>
                <a:rPr lang="ko-KR" altLang="en-US" sz="1000" b="1" dirty="0"/>
                <a:t>건</a:t>
              </a:r>
            </a:p>
          </p:txBody>
        </p:sp>
      </p:grpSp>
      <p:grpSp>
        <p:nvGrpSpPr>
          <p:cNvPr id="1030" name="그룹 1029">
            <a:extLst>
              <a:ext uri="{FF2B5EF4-FFF2-40B4-BE49-F238E27FC236}">
                <a16:creationId xmlns:a16="http://schemas.microsoft.com/office/drawing/2014/main" id="{39D6CDB0-CC22-004A-9E52-1C00A19E532F}"/>
              </a:ext>
            </a:extLst>
          </p:cNvPr>
          <p:cNvGrpSpPr/>
          <p:nvPr/>
        </p:nvGrpSpPr>
        <p:grpSpPr>
          <a:xfrm>
            <a:off x="6775852" y="4338249"/>
            <a:ext cx="4951010" cy="666864"/>
            <a:chOff x="6761565" y="3261924"/>
            <a:chExt cx="4951010" cy="666864"/>
          </a:xfrm>
        </p:grpSpPr>
        <p:grpSp>
          <p:nvGrpSpPr>
            <p:cNvPr id="1031" name="그룹 1030">
              <a:extLst>
                <a:ext uri="{FF2B5EF4-FFF2-40B4-BE49-F238E27FC236}">
                  <a16:creationId xmlns:a16="http://schemas.microsoft.com/office/drawing/2014/main" id="{5F466CAC-CDFC-CA26-FC5D-3C90BA745CF2}"/>
                </a:ext>
              </a:extLst>
            </p:cNvPr>
            <p:cNvGrpSpPr/>
            <p:nvPr/>
          </p:nvGrpSpPr>
          <p:grpSpPr>
            <a:xfrm>
              <a:off x="6761565" y="3261924"/>
              <a:ext cx="4951010" cy="666864"/>
              <a:chOff x="6813240" y="4626414"/>
              <a:chExt cx="4951010" cy="666864"/>
            </a:xfrm>
          </p:grpSpPr>
          <p:pic>
            <p:nvPicPr>
              <p:cNvPr id="1034" name="Picture 4" descr="AWS Simple Icons Explained: The Storage Set | Gliffy by Perforce">
                <a:extLst>
                  <a:ext uri="{FF2B5EF4-FFF2-40B4-BE49-F238E27FC236}">
                    <a16:creationId xmlns:a16="http://schemas.microsoft.com/office/drawing/2014/main" id="{C256D38E-E806-D63B-110D-1F20AF69C4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4049" y="4798901"/>
                <a:ext cx="352155" cy="321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B1737BBC-15E0-AF00-8F66-BC8AD4C9C8BD}"/>
                  </a:ext>
                </a:extLst>
              </p:cNvPr>
              <p:cNvSpPr txBox="1"/>
              <p:nvPr/>
            </p:nvSpPr>
            <p:spPr>
              <a:xfrm>
                <a:off x="8854105" y="4821347"/>
                <a:ext cx="2910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/>
                  <a:t>s3://myBucket/book/2022-09-02/</a:t>
                </a:r>
                <a:endParaRPr lang="ko-KR" altLang="en-US" sz="1200" b="1" dirty="0"/>
              </a:p>
            </p:txBody>
          </p:sp>
          <p:sp>
            <p:nvSpPr>
              <p:cNvPr id="1036" name="직사각형 1035">
                <a:extLst>
                  <a:ext uri="{FF2B5EF4-FFF2-40B4-BE49-F238E27FC236}">
                    <a16:creationId xmlns:a16="http://schemas.microsoft.com/office/drawing/2014/main" id="{8C9EE05E-27D5-12E2-6BE6-6C8BBED1BDFA}"/>
                  </a:ext>
                </a:extLst>
              </p:cNvPr>
              <p:cNvSpPr/>
              <p:nvPr/>
            </p:nvSpPr>
            <p:spPr>
              <a:xfrm>
                <a:off x="8882363" y="4820403"/>
                <a:ext cx="2555630" cy="278886"/>
              </a:xfrm>
              <a:prstGeom prst="rect">
                <a:avLst/>
              </a:prstGeom>
              <a:solidFill>
                <a:srgbClr val="FFC000">
                  <a:alpha val="20000"/>
                </a:srgbClr>
              </a:solidFill>
              <a:ln w="1905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037" name="직선 화살표 연결선 1036">
                <a:extLst>
                  <a:ext uri="{FF2B5EF4-FFF2-40B4-BE49-F238E27FC236}">
                    <a16:creationId xmlns:a16="http://schemas.microsoft.com/office/drawing/2014/main" id="{681FCC46-5D97-6935-1249-D578837687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0104" y="4959846"/>
                <a:ext cx="101394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38" name="Picture 12" descr="Desktop Computer Vector SVG Icon - SVG Repo">
                <a:extLst>
                  <a:ext uri="{FF2B5EF4-FFF2-40B4-BE49-F238E27FC236}">
                    <a16:creationId xmlns:a16="http://schemas.microsoft.com/office/drawing/2014/main" id="{7AA20407-4626-E93E-EFCC-1E83BE277A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3240" y="4626414"/>
                <a:ext cx="666864" cy="666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F7882BF4-66AC-FFC3-8206-451AE143F9ED}"/>
                </a:ext>
              </a:extLst>
            </p:cNvPr>
            <p:cNvSpPr txBox="1"/>
            <p:nvPr/>
          </p:nvSpPr>
          <p:spPr>
            <a:xfrm>
              <a:off x="7473213" y="3389177"/>
              <a:ext cx="77543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GET</a:t>
              </a:r>
              <a:r>
                <a:rPr lang="ko-KR" altLang="en-US" sz="1000" b="1" dirty="0"/>
                <a:t>요청</a:t>
              </a:r>
              <a:r>
                <a:rPr lang="en-US" altLang="ko-KR" sz="1000" b="1" dirty="0"/>
                <a:t> </a:t>
              </a:r>
            </a:p>
            <a:p>
              <a:pPr algn="ctr"/>
              <a:r>
                <a:rPr lang="en-US" altLang="ko-KR" sz="1000" b="1" dirty="0"/>
                <a:t>5000</a:t>
              </a:r>
              <a:r>
                <a:rPr lang="ko-KR" altLang="en-US" sz="1000" b="1" dirty="0"/>
                <a:t>건</a:t>
              </a:r>
            </a:p>
          </p:txBody>
        </p:sp>
      </p:grp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9B19352D-4EB1-4162-D936-78413B95F242}"/>
              </a:ext>
            </a:extLst>
          </p:cNvPr>
          <p:cNvGrpSpPr/>
          <p:nvPr/>
        </p:nvGrpSpPr>
        <p:grpSpPr>
          <a:xfrm>
            <a:off x="6775852" y="5004999"/>
            <a:ext cx="4951010" cy="666864"/>
            <a:chOff x="6761565" y="3261924"/>
            <a:chExt cx="4951010" cy="666864"/>
          </a:xfrm>
        </p:grpSpPr>
        <p:grpSp>
          <p:nvGrpSpPr>
            <p:cNvPr id="1040" name="그룹 1039">
              <a:extLst>
                <a:ext uri="{FF2B5EF4-FFF2-40B4-BE49-F238E27FC236}">
                  <a16:creationId xmlns:a16="http://schemas.microsoft.com/office/drawing/2014/main" id="{D7BB607A-DF93-47AF-DCEE-B308BF9FEE19}"/>
                </a:ext>
              </a:extLst>
            </p:cNvPr>
            <p:cNvGrpSpPr/>
            <p:nvPr/>
          </p:nvGrpSpPr>
          <p:grpSpPr>
            <a:xfrm>
              <a:off x="6761565" y="3261924"/>
              <a:ext cx="4951010" cy="666864"/>
              <a:chOff x="6813240" y="4626414"/>
              <a:chExt cx="4951010" cy="666864"/>
            </a:xfrm>
          </p:grpSpPr>
          <p:pic>
            <p:nvPicPr>
              <p:cNvPr id="1042" name="Picture 4" descr="AWS Simple Icons Explained: The Storage Set | Gliffy by Perforce">
                <a:extLst>
                  <a:ext uri="{FF2B5EF4-FFF2-40B4-BE49-F238E27FC236}">
                    <a16:creationId xmlns:a16="http://schemas.microsoft.com/office/drawing/2014/main" id="{92F12657-B64E-B133-F9E3-615D55D6E7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4049" y="4798901"/>
                <a:ext cx="352155" cy="321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7186AF4D-83F0-A0D9-4A01-281AACBC8CB2}"/>
                  </a:ext>
                </a:extLst>
              </p:cNvPr>
              <p:cNvSpPr txBox="1"/>
              <p:nvPr/>
            </p:nvSpPr>
            <p:spPr>
              <a:xfrm>
                <a:off x="8854105" y="4821347"/>
                <a:ext cx="2910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/>
                  <a:t>s3://myBucket/book/2022-09-03/</a:t>
                </a:r>
                <a:endParaRPr lang="ko-KR" altLang="en-US" sz="1200" b="1" dirty="0"/>
              </a:p>
            </p:txBody>
          </p:sp>
          <p:sp>
            <p:nvSpPr>
              <p:cNvPr id="1044" name="직사각형 1043">
                <a:extLst>
                  <a:ext uri="{FF2B5EF4-FFF2-40B4-BE49-F238E27FC236}">
                    <a16:creationId xmlns:a16="http://schemas.microsoft.com/office/drawing/2014/main" id="{C074444E-3FFB-4B14-37FC-AEF469622DA3}"/>
                  </a:ext>
                </a:extLst>
              </p:cNvPr>
              <p:cNvSpPr/>
              <p:nvPr/>
            </p:nvSpPr>
            <p:spPr>
              <a:xfrm>
                <a:off x="8882363" y="4820403"/>
                <a:ext cx="2555630" cy="278886"/>
              </a:xfrm>
              <a:prstGeom prst="rect">
                <a:avLst/>
              </a:prstGeom>
              <a:solidFill>
                <a:srgbClr val="FFC000">
                  <a:alpha val="20000"/>
                </a:srgbClr>
              </a:solidFill>
              <a:ln w="1905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045" name="직선 화살표 연결선 1044">
                <a:extLst>
                  <a:ext uri="{FF2B5EF4-FFF2-40B4-BE49-F238E27FC236}">
                    <a16:creationId xmlns:a16="http://schemas.microsoft.com/office/drawing/2014/main" id="{1ACBB01B-B1C2-DBF5-176B-65D4C14627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0104" y="4959846"/>
                <a:ext cx="101394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46" name="Picture 12" descr="Desktop Computer Vector SVG Icon - SVG Repo">
                <a:extLst>
                  <a:ext uri="{FF2B5EF4-FFF2-40B4-BE49-F238E27FC236}">
                    <a16:creationId xmlns:a16="http://schemas.microsoft.com/office/drawing/2014/main" id="{08B83403-B49B-72C2-6381-5BD926A0A0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3240" y="4626414"/>
                <a:ext cx="666864" cy="666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6B1C1B2F-F01B-20F1-8F25-83CA8694E5D5}"/>
                </a:ext>
              </a:extLst>
            </p:cNvPr>
            <p:cNvSpPr txBox="1"/>
            <p:nvPr/>
          </p:nvSpPr>
          <p:spPr>
            <a:xfrm>
              <a:off x="7473213" y="3389177"/>
              <a:ext cx="77543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GET</a:t>
              </a:r>
              <a:r>
                <a:rPr lang="ko-KR" altLang="en-US" sz="1000" b="1" dirty="0"/>
                <a:t>요청</a:t>
              </a:r>
              <a:r>
                <a:rPr lang="en-US" altLang="ko-KR" sz="1000" b="1" dirty="0"/>
                <a:t> </a:t>
              </a:r>
            </a:p>
            <a:p>
              <a:pPr algn="ctr"/>
              <a:r>
                <a:rPr lang="en-US" altLang="ko-KR" sz="1000" b="1" dirty="0"/>
                <a:t>5000</a:t>
              </a:r>
              <a:r>
                <a:rPr lang="ko-KR" altLang="en-US" sz="1000" b="1" dirty="0"/>
                <a:t>건</a:t>
              </a:r>
            </a:p>
          </p:txBody>
        </p:sp>
      </p:grpSp>
      <p:grpSp>
        <p:nvGrpSpPr>
          <p:cNvPr id="1047" name="그룹 1046">
            <a:extLst>
              <a:ext uri="{FF2B5EF4-FFF2-40B4-BE49-F238E27FC236}">
                <a16:creationId xmlns:a16="http://schemas.microsoft.com/office/drawing/2014/main" id="{493D59B2-059A-25E4-5A23-9C6BBC855D84}"/>
              </a:ext>
            </a:extLst>
          </p:cNvPr>
          <p:cNvGrpSpPr/>
          <p:nvPr/>
        </p:nvGrpSpPr>
        <p:grpSpPr>
          <a:xfrm>
            <a:off x="6775852" y="5671749"/>
            <a:ext cx="4951010" cy="666864"/>
            <a:chOff x="6761565" y="3261924"/>
            <a:chExt cx="4951010" cy="666864"/>
          </a:xfrm>
        </p:grpSpPr>
        <p:grpSp>
          <p:nvGrpSpPr>
            <p:cNvPr id="1049" name="그룹 1048">
              <a:extLst>
                <a:ext uri="{FF2B5EF4-FFF2-40B4-BE49-F238E27FC236}">
                  <a16:creationId xmlns:a16="http://schemas.microsoft.com/office/drawing/2014/main" id="{A73445E4-8EC9-2009-6822-8DF23127B25A}"/>
                </a:ext>
              </a:extLst>
            </p:cNvPr>
            <p:cNvGrpSpPr/>
            <p:nvPr/>
          </p:nvGrpSpPr>
          <p:grpSpPr>
            <a:xfrm>
              <a:off x="6761565" y="3261924"/>
              <a:ext cx="4951010" cy="666864"/>
              <a:chOff x="6813240" y="4626414"/>
              <a:chExt cx="4951010" cy="666864"/>
            </a:xfrm>
          </p:grpSpPr>
          <p:pic>
            <p:nvPicPr>
              <p:cNvPr id="1052" name="Picture 4" descr="AWS Simple Icons Explained: The Storage Set | Gliffy by Perforce">
                <a:extLst>
                  <a:ext uri="{FF2B5EF4-FFF2-40B4-BE49-F238E27FC236}">
                    <a16:creationId xmlns:a16="http://schemas.microsoft.com/office/drawing/2014/main" id="{7B05E01E-1983-7BAB-33C5-0575391D85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94049" y="4798901"/>
                <a:ext cx="352155" cy="3218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53" name="TextBox 1052">
                <a:extLst>
                  <a:ext uri="{FF2B5EF4-FFF2-40B4-BE49-F238E27FC236}">
                    <a16:creationId xmlns:a16="http://schemas.microsoft.com/office/drawing/2014/main" id="{60E4E6F5-D328-BDB2-385B-5D626B267E4D}"/>
                  </a:ext>
                </a:extLst>
              </p:cNvPr>
              <p:cNvSpPr txBox="1"/>
              <p:nvPr/>
            </p:nvSpPr>
            <p:spPr>
              <a:xfrm>
                <a:off x="8854105" y="4821347"/>
                <a:ext cx="291014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/>
                  <a:t>s3://myBucket/book/2022-09-04/</a:t>
                </a:r>
                <a:endParaRPr lang="ko-KR" altLang="en-US" sz="1200" b="1" dirty="0"/>
              </a:p>
            </p:txBody>
          </p:sp>
          <p:sp>
            <p:nvSpPr>
              <p:cNvPr id="1054" name="직사각형 1053">
                <a:extLst>
                  <a:ext uri="{FF2B5EF4-FFF2-40B4-BE49-F238E27FC236}">
                    <a16:creationId xmlns:a16="http://schemas.microsoft.com/office/drawing/2014/main" id="{A861FFDE-158C-D90A-8FCB-05DA441B273C}"/>
                  </a:ext>
                </a:extLst>
              </p:cNvPr>
              <p:cNvSpPr/>
              <p:nvPr/>
            </p:nvSpPr>
            <p:spPr>
              <a:xfrm>
                <a:off x="8882363" y="4820403"/>
                <a:ext cx="2555630" cy="278886"/>
              </a:xfrm>
              <a:prstGeom prst="rect">
                <a:avLst/>
              </a:prstGeom>
              <a:solidFill>
                <a:srgbClr val="FFC000">
                  <a:alpha val="20000"/>
                </a:srgbClr>
              </a:solidFill>
              <a:ln w="19050">
                <a:noFill/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055" name="직선 화살표 연결선 1054">
                <a:extLst>
                  <a:ext uri="{FF2B5EF4-FFF2-40B4-BE49-F238E27FC236}">
                    <a16:creationId xmlns:a16="http://schemas.microsoft.com/office/drawing/2014/main" id="{A02FCE40-0286-7BCD-421D-F67B75DFF0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80104" y="4959846"/>
                <a:ext cx="1013945" cy="0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56" name="Picture 12" descr="Desktop Computer Vector SVG Icon - SVG Repo">
                <a:extLst>
                  <a:ext uri="{FF2B5EF4-FFF2-40B4-BE49-F238E27FC236}">
                    <a16:creationId xmlns:a16="http://schemas.microsoft.com/office/drawing/2014/main" id="{0EBA2E0F-B18A-6AAB-EF48-A284FC8F11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3240" y="4626414"/>
                <a:ext cx="666864" cy="666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34BE3B33-18C7-5920-CD0C-40A79A67DA16}"/>
                </a:ext>
              </a:extLst>
            </p:cNvPr>
            <p:cNvSpPr txBox="1"/>
            <p:nvPr/>
          </p:nvSpPr>
          <p:spPr>
            <a:xfrm>
              <a:off x="7473213" y="3389177"/>
              <a:ext cx="77543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b="1" dirty="0"/>
                <a:t>GET</a:t>
              </a:r>
              <a:r>
                <a:rPr lang="ko-KR" altLang="en-US" sz="1000" b="1" dirty="0"/>
                <a:t>요청</a:t>
              </a:r>
              <a:r>
                <a:rPr lang="en-US" altLang="ko-KR" sz="1000" b="1" dirty="0"/>
                <a:t> </a:t>
              </a:r>
            </a:p>
            <a:p>
              <a:pPr algn="ctr"/>
              <a:r>
                <a:rPr lang="en-US" altLang="ko-KR" sz="1000" b="1" dirty="0"/>
                <a:t>5000</a:t>
              </a:r>
              <a:r>
                <a:rPr lang="ko-KR" altLang="en-US" sz="1000" b="1" dirty="0"/>
                <a:t>건</a:t>
              </a:r>
            </a:p>
          </p:txBody>
        </p:sp>
      </p:grpSp>
      <p:sp>
        <p:nvSpPr>
          <p:cNvPr id="1059" name="TextBox 1058">
            <a:extLst>
              <a:ext uri="{FF2B5EF4-FFF2-40B4-BE49-F238E27FC236}">
                <a16:creationId xmlns:a16="http://schemas.microsoft.com/office/drawing/2014/main" id="{27FAED77-1254-98B3-AE45-60F011E2DEB4}"/>
              </a:ext>
            </a:extLst>
          </p:cNvPr>
          <p:cNvSpPr txBox="1"/>
          <p:nvPr/>
        </p:nvSpPr>
        <p:spPr>
          <a:xfrm>
            <a:off x="6995139" y="3309507"/>
            <a:ext cx="4550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각</a:t>
            </a:r>
            <a:r>
              <a:rPr lang="en-US" altLang="ko-KR" sz="1200" b="1" dirty="0"/>
              <a:t> Prefix</a:t>
            </a:r>
            <a:r>
              <a:rPr lang="ko-KR" altLang="en-US" sz="1200" b="1" dirty="0"/>
              <a:t>별 </a:t>
            </a:r>
            <a:r>
              <a:rPr lang="en-US" altLang="ko-KR" sz="1200" b="1" dirty="0"/>
              <a:t>Get </a:t>
            </a:r>
            <a:r>
              <a:rPr lang="ko-KR" altLang="en-US" sz="1200" b="1" dirty="0"/>
              <a:t>요청이 분산되어 </a:t>
            </a:r>
            <a:r>
              <a:rPr lang="ko-KR" altLang="en-US" sz="1200" b="1" u="sng" dirty="0"/>
              <a:t>요청 지연이 발생하지 않음</a:t>
            </a:r>
            <a:endParaRPr lang="en-US" altLang="ko-KR" sz="1200" b="1" u="sng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10E494B-5576-BAE3-4A82-95DD4C61C67F}"/>
              </a:ext>
            </a:extLst>
          </p:cNvPr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93ED21AB-2107-769F-D5CC-6014A8C296C5}"/>
              </a:ext>
            </a:extLst>
          </p:cNvPr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2. AWS S3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030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2.4 Object Storage (1/2)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5938" y="924103"/>
            <a:ext cx="1116012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Amazon S3</a:t>
            </a:r>
            <a:r>
              <a:rPr lang="ko-KR" altLang="en-US" sz="2000" b="1" dirty="0">
                <a:solidFill>
                  <a:schemeClr val="tx1"/>
                </a:solidFill>
              </a:rPr>
              <a:t>는 데이터를 버킷 내의 객체로 저장하는 객체</a:t>
            </a:r>
            <a:r>
              <a:rPr lang="en-US" altLang="ko-KR" sz="2000" b="1" dirty="0">
                <a:solidFill>
                  <a:schemeClr val="tx1"/>
                </a:solidFill>
              </a:rPr>
              <a:t>(Object)</a:t>
            </a:r>
            <a:r>
              <a:rPr lang="ko-KR" altLang="en-US" sz="2000" b="1" dirty="0">
                <a:solidFill>
                  <a:schemeClr val="tx1"/>
                </a:solidFill>
              </a:rPr>
              <a:t> 스토리지 서비스이다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5E150-A4D7-11EF-314D-142EBFABD991}"/>
              </a:ext>
            </a:extLst>
          </p:cNvPr>
          <p:cNvSpPr txBox="1"/>
          <p:nvPr/>
        </p:nvSpPr>
        <p:spPr>
          <a:xfrm>
            <a:off x="2863444" y="2969651"/>
            <a:ext cx="6149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“Object” </a:t>
            </a:r>
            <a:r>
              <a:rPr lang="ko-KR" altLang="en-US" sz="2000" b="1" dirty="0"/>
              <a:t>라는 개별 데이터 단위로 데이터를 저장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3DB3C32-4CF9-D2B3-01E9-3309FCCB645D}"/>
              </a:ext>
            </a:extLst>
          </p:cNvPr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Object Storage</a:t>
            </a:r>
            <a:r>
              <a:rPr lang="ko-KR" altLang="en-US" sz="1400" b="1" dirty="0">
                <a:solidFill>
                  <a:schemeClr val="tx1"/>
                </a:solidFill>
              </a:rPr>
              <a:t> 란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3A547F7-D9B8-605F-0C3F-A6C36771251D}"/>
              </a:ext>
            </a:extLst>
          </p:cNvPr>
          <p:cNvGrpSpPr/>
          <p:nvPr/>
        </p:nvGrpSpPr>
        <p:grpSpPr>
          <a:xfrm>
            <a:off x="3657098" y="3706949"/>
            <a:ext cx="4562247" cy="1462455"/>
            <a:chOff x="3175157" y="3306899"/>
            <a:chExt cx="4562247" cy="146245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A409FF-3F70-2383-3648-0221CBEABDA7}"/>
                </a:ext>
              </a:extLst>
            </p:cNvPr>
            <p:cNvSpPr txBox="1"/>
            <p:nvPr/>
          </p:nvSpPr>
          <p:spPr>
            <a:xfrm>
              <a:off x="6221729" y="4446189"/>
              <a:ext cx="151567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/>
                <a:t>Metadata</a:t>
              </a:r>
              <a:endParaRPr lang="ko-KR" altLang="en-US" sz="1500" dirty="0"/>
            </a:p>
          </p:txBody>
        </p:sp>
        <p:pic>
          <p:nvPicPr>
            <p:cNvPr id="7172" name="Picture 4" descr="231 Metadata Icon Illustrations &amp; Clip Art - iStock">
              <a:extLst>
                <a:ext uri="{FF2B5EF4-FFF2-40B4-BE49-F238E27FC236}">
                  <a16:creationId xmlns:a16="http://schemas.microsoft.com/office/drawing/2014/main" id="{E478D295-E9B6-711C-6DE6-70BEADA793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4243" y="3420712"/>
              <a:ext cx="1030646" cy="1030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 descr="master data Vector Icons free download in SVG, PNG Format">
              <a:extLst>
                <a:ext uri="{FF2B5EF4-FFF2-40B4-BE49-F238E27FC236}">
                  <a16:creationId xmlns:a16="http://schemas.microsoft.com/office/drawing/2014/main" id="{0EFCC9C7-BC4F-C2D2-C936-B1B0B1DB4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4755" y="3306899"/>
              <a:ext cx="1258273" cy="1258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3C256A-443A-DD00-24AD-15BAA48F6806}"/>
                </a:ext>
              </a:extLst>
            </p:cNvPr>
            <p:cNvSpPr txBox="1"/>
            <p:nvPr/>
          </p:nvSpPr>
          <p:spPr>
            <a:xfrm>
              <a:off x="4706054" y="4446189"/>
              <a:ext cx="151567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500" dirty="0"/>
                <a:t>Data</a:t>
              </a:r>
              <a:endParaRPr lang="ko-KR" altLang="en-US" sz="15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88CAD9-CCA6-2B6D-641C-6F2282666A2B}"/>
                </a:ext>
              </a:extLst>
            </p:cNvPr>
            <p:cNvSpPr txBox="1"/>
            <p:nvPr/>
          </p:nvSpPr>
          <p:spPr>
            <a:xfrm>
              <a:off x="5787388" y="3705203"/>
              <a:ext cx="868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/>
                <a:t>+</a:t>
              </a:r>
              <a:endParaRPr lang="ko-KR" altLang="en-US" sz="2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77EB3E-26E8-A813-A792-454E0F2A454A}"/>
                </a:ext>
              </a:extLst>
            </p:cNvPr>
            <p:cNvSpPr txBox="1"/>
            <p:nvPr/>
          </p:nvSpPr>
          <p:spPr>
            <a:xfrm>
              <a:off x="3175157" y="3735980"/>
              <a:ext cx="15156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/>
                <a:t>Object	=</a:t>
              </a:r>
              <a:endParaRPr lang="ko-KR" altLang="en-US" sz="2000" b="1" dirty="0"/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0B9A3FD-0A99-CA70-D95B-512939C2F63F}"/>
              </a:ext>
            </a:extLst>
          </p:cNvPr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02C8CAE-9DDB-B297-A0D4-8C8AF8F60D8B}"/>
              </a:ext>
            </a:extLst>
          </p:cNvPr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2. AWS S3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126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2.4 Object Storage (2/2)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9545" y="924103"/>
            <a:ext cx="11756949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66AC1708-6ED8-93FB-5D23-B5D0E24B5FAC}"/>
              </a:ext>
            </a:extLst>
          </p:cNvPr>
          <p:cNvGraphicFramePr>
            <a:graphicFrameLocks noGrp="1"/>
          </p:cNvGraphicFramePr>
          <p:nvPr/>
        </p:nvGraphicFramePr>
        <p:xfrm>
          <a:off x="515938" y="2385165"/>
          <a:ext cx="6518880" cy="343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2273">
                  <a:extLst>
                    <a:ext uri="{9D8B030D-6E8A-4147-A177-3AD203B41FA5}">
                      <a16:colId xmlns:a16="http://schemas.microsoft.com/office/drawing/2014/main" val="2806147713"/>
                    </a:ext>
                  </a:extLst>
                </a:gridCol>
                <a:gridCol w="2532406">
                  <a:extLst>
                    <a:ext uri="{9D8B030D-6E8A-4147-A177-3AD203B41FA5}">
                      <a16:colId xmlns:a16="http://schemas.microsoft.com/office/drawing/2014/main" val="3832247067"/>
                    </a:ext>
                  </a:extLst>
                </a:gridCol>
                <a:gridCol w="3124201">
                  <a:extLst>
                    <a:ext uri="{9D8B030D-6E8A-4147-A177-3AD203B41FA5}">
                      <a16:colId xmlns:a16="http://schemas.microsoft.com/office/drawing/2014/main" val="625695921"/>
                    </a:ext>
                  </a:extLst>
                </a:gridCol>
              </a:tblGrid>
              <a:tr h="246684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Object storage</a:t>
                      </a:r>
                      <a:endParaRPr lang="ko-KR" altLang="en-US" sz="12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Block storage</a:t>
                      </a:r>
                      <a:endParaRPr lang="ko-KR" altLang="en-US" sz="12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654829"/>
                  </a:ext>
                </a:extLst>
              </a:tr>
              <a:tr h="6325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저장방식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오브젝트 단위로 데이터를 저장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데이터를 일정한 크기의 블록으로 저장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553201"/>
                  </a:ext>
                </a:extLst>
              </a:tr>
              <a:tr h="6325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Computing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과 분리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Computing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에</a:t>
                      </a:r>
                      <a:r>
                        <a:rPr lang="ko-KR" altLang="en-US" sz="11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종속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050771"/>
                  </a:ext>
                </a:extLst>
              </a:tr>
              <a:tr h="6325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장점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저렴한 가격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확장성이 좋다</a:t>
                      </a:r>
                      <a:endParaRPr lang="en-US" altLang="ko-KR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파일의 일부분 수정 가능</a:t>
                      </a:r>
                      <a:endParaRPr lang="en-US" altLang="ko-KR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50965"/>
                  </a:ext>
                </a:extLst>
              </a:tr>
              <a:tr h="6325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단점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파일의 일부분 수정 불가능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고비용</a:t>
                      </a:r>
                      <a:endParaRPr lang="en-US" altLang="ko-KR" sz="11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100" dirty="0"/>
                        <a:t>확장성이 나쁘다</a:t>
                      </a:r>
                      <a:endParaRPr lang="en-US" altLang="ko-KR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723586"/>
                  </a:ext>
                </a:extLst>
              </a:tr>
              <a:tr h="6325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AWS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Service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Amazon S3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100" dirty="0"/>
                        <a:t>Amazon EBS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1438239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1027562F-58F0-06AE-9C66-4384CCA154B2}"/>
              </a:ext>
            </a:extLst>
          </p:cNvPr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Object storage /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Block Storage </a:t>
            </a:r>
            <a:r>
              <a:rPr lang="ko-KR" altLang="en-US" sz="1400" b="1" dirty="0">
                <a:solidFill>
                  <a:schemeClr val="tx1"/>
                </a:solidFill>
              </a:rPr>
              <a:t>비교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2E0B52F-35D5-7AA1-857E-083A11D85CB7}"/>
              </a:ext>
            </a:extLst>
          </p:cNvPr>
          <p:cNvSpPr/>
          <p:nvPr/>
        </p:nvSpPr>
        <p:spPr>
          <a:xfrm>
            <a:off x="515938" y="933628"/>
            <a:ext cx="11160126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Object storage </a:t>
            </a:r>
            <a:r>
              <a:rPr lang="ko-KR" altLang="en-US" sz="2000" b="1" dirty="0">
                <a:solidFill>
                  <a:schemeClr val="tx1"/>
                </a:solidFill>
              </a:rPr>
              <a:t>과</a:t>
            </a:r>
            <a:r>
              <a:rPr lang="en-US" altLang="ko-KR" sz="2000" b="1" dirty="0">
                <a:solidFill>
                  <a:schemeClr val="tx1"/>
                </a:solidFill>
              </a:rPr>
              <a:t> Block storage </a:t>
            </a:r>
            <a:r>
              <a:rPr lang="ko-KR" altLang="en-US" sz="2000" b="1" dirty="0">
                <a:solidFill>
                  <a:schemeClr val="tx1"/>
                </a:solidFill>
              </a:rPr>
              <a:t>의 큰 차이점은 </a:t>
            </a:r>
            <a:r>
              <a:rPr lang="en-US" altLang="ko-KR" sz="2000" b="1" dirty="0">
                <a:solidFill>
                  <a:schemeClr val="tx1"/>
                </a:solidFill>
              </a:rPr>
              <a:t>“computing</a:t>
            </a:r>
            <a:r>
              <a:rPr lang="ko-KR" altLang="en-US" sz="2000" b="1" dirty="0">
                <a:solidFill>
                  <a:schemeClr val="tx1"/>
                </a:solidFill>
              </a:rPr>
              <a:t>과의 분리</a:t>
            </a:r>
            <a:r>
              <a:rPr lang="en-US" altLang="ko-KR" sz="2000" b="1" dirty="0">
                <a:solidFill>
                  <a:schemeClr val="tx1"/>
                </a:solidFill>
              </a:rPr>
              <a:t>”</a:t>
            </a:r>
            <a:r>
              <a:rPr lang="ko-KR" altLang="en-US" sz="2000" b="1" dirty="0">
                <a:solidFill>
                  <a:schemeClr val="tx1"/>
                </a:solidFill>
              </a:rPr>
              <a:t> 유무 이다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9B16FD-EA46-4303-00B7-357173B2C453}"/>
              </a:ext>
            </a:extLst>
          </p:cNvPr>
          <p:cNvSpPr txBox="1"/>
          <p:nvPr/>
        </p:nvSpPr>
        <p:spPr>
          <a:xfrm>
            <a:off x="8755673" y="3789990"/>
            <a:ext cx="1592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Object storage</a:t>
            </a:r>
            <a:endParaRPr lang="ko-KR" altLang="en-US" sz="11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E9F5EF-9615-8493-EB9B-63B795035B3F}"/>
              </a:ext>
            </a:extLst>
          </p:cNvPr>
          <p:cNvSpPr txBox="1"/>
          <p:nvPr/>
        </p:nvSpPr>
        <p:spPr>
          <a:xfrm>
            <a:off x="8760435" y="5968408"/>
            <a:ext cx="1592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Block storage</a:t>
            </a:r>
            <a:endParaRPr lang="ko-KR" altLang="en-US" sz="1100" b="1" dirty="0"/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C71656C-3D43-1358-9697-3A4658E18BA4}"/>
              </a:ext>
            </a:extLst>
          </p:cNvPr>
          <p:cNvGrpSpPr/>
          <p:nvPr/>
        </p:nvGrpSpPr>
        <p:grpSpPr>
          <a:xfrm>
            <a:off x="7529750" y="2006814"/>
            <a:ext cx="4043978" cy="1675878"/>
            <a:chOff x="7529750" y="2006814"/>
            <a:chExt cx="4043978" cy="1675878"/>
          </a:xfrm>
        </p:grpSpPr>
        <p:pic>
          <p:nvPicPr>
            <p:cNvPr id="12" name="Picture 14" descr="AREScloud - OpGen">
              <a:extLst>
                <a:ext uri="{FF2B5EF4-FFF2-40B4-BE49-F238E27FC236}">
                  <a16:creationId xmlns:a16="http://schemas.microsoft.com/office/drawing/2014/main" id="{B8875BE1-E5B5-740F-63A4-24A9773349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9750" y="2781883"/>
              <a:ext cx="781200" cy="900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4" descr="AREScloud - OpGen">
              <a:extLst>
                <a:ext uri="{FF2B5EF4-FFF2-40B4-BE49-F238E27FC236}">
                  <a16:creationId xmlns:a16="http://schemas.microsoft.com/office/drawing/2014/main" id="{9F3C0894-3E24-3CD0-E707-98ED1917B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2597" y="2781883"/>
              <a:ext cx="781200" cy="900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4" descr="AREScloud - OpGen">
              <a:extLst>
                <a:ext uri="{FF2B5EF4-FFF2-40B4-BE49-F238E27FC236}">
                  <a16:creationId xmlns:a16="http://schemas.microsoft.com/office/drawing/2014/main" id="{FFABEBCB-45EC-0D5F-BB92-0716B870BA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5444" y="2781883"/>
              <a:ext cx="781200" cy="900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14" descr="AREScloud - OpGen">
              <a:extLst>
                <a:ext uri="{FF2B5EF4-FFF2-40B4-BE49-F238E27FC236}">
                  <a16:creationId xmlns:a16="http://schemas.microsoft.com/office/drawing/2014/main" id="{FA6F5024-182D-F136-3CB7-EB9F1AFB15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2528" y="2781883"/>
              <a:ext cx="781200" cy="900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더하기 기호 2">
              <a:extLst>
                <a:ext uri="{FF2B5EF4-FFF2-40B4-BE49-F238E27FC236}">
                  <a16:creationId xmlns:a16="http://schemas.microsoft.com/office/drawing/2014/main" id="{A43F7EDE-9FB5-73D7-D399-2E5183E010FD}"/>
                </a:ext>
              </a:extLst>
            </p:cNvPr>
            <p:cNvSpPr/>
            <p:nvPr/>
          </p:nvSpPr>
          <p:spPr>
            <a:xfrm>
              <a:off x="10199365" y="3006306"/>
              <a:ext cx="451962" cy="451962"/>
            </a:xfrm>
            <a:prstGeom prst="mathPlu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1026" name="Picture 2" descr="Cpu">
              <a:extLst>
                <a:ext uri="{FF2B5EF4-FFF2-40B4-BE49-F238E27FC236}">
                  <a16:creationId xmlns:a16="http://schemas.microsoft.com/office/drawing/2014/main" id="{546434D8-685E-DD38-3609-3C6A082BCE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5950" y="2006814"/>
              <a:ext cx="568800" cy="56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 descr="Cpu">
              <a:extLst>
                <a:ext uri="{FF2B5EF4-FFF2-40B4-BE49-F238E27FC236}">
                  <a16:creationId xmlns:a16="http://schemas.microsoft.com/office/drawing/2014/main" id="{78297BEE-934A-C01E-AF36-BA0CDC2137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98797" y="2006814"/>
              <a:ext cx="568800" cy="56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Cpu">
              <a:extLst>
                <a:ext uri="{FF2B5EF4-FFF2-40B4-BE49-F238E27FC236}">
                  <a16:creationId xmlns:a16="http://schemas.microsoft.com/office/drawing/2014/main" id="{04A3FCB5-5221-20CB-E41F-A46A079DA5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1644" y="2006814"/>
              <a:ext cx="568800" cy="56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E06A5D21-E52F-80AF-78D4-C045D03049F8}"/>
              </a:ext>
            </a:extLst>
          </p:cNvPr>
          <p:cNvGrpSpPr/>
          <p:nvPr/>
        </p:nvGrpSpPr>
        <p:grpSpPr>
          <a:xfrm>
            <a:off x="7539275" y="4603324"/>
            <a:ext cx="4034453" cy="1296385"/>
            <a:chOff x="7539275" y="4603324"/>
            <a:chExt cx="4034453" cy="1296385"/>
          </a:xfrm>
        </p:grpSpPr>
        <p:sp>
          <p:nvSpPr>
            <p:cNvPr id="8" name="더하기 기호 7">
              <a:extLst>
                <a:ext uri="{FF2B5EF4-FFF2-40B4-BE49-F238E27FC236}">
                  <a16:creationId xmlns:a16="http://schemas.microsoft.com/office/drawing/2014/main" id="{881AC406-528E-6504-C3F3-C9F1BE5B3023}"/>
                </a:ext>
              </a:extLst>
            </p:cNvPr>
            <p:cNvSpPr/>
            <p:nvPr/>
          </p:nvSpPr>
          <p:spPr>
            <a:xfrm>
              <a:off x="10199365" y="5254206"/>
              <a:ext cx="451962" cy="451962"/>
            </a:xfrm>
            <a:prstGeom prst="mathPlus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A8306AA-548E-1088-6BB2-A7A36FF797F6}"/>
                </a:ext>
              </a:extLst>
            </p:cNvPr>
            <p:cNvGrpSpPr/>
            <p:nvPr/>
          </p:nvGrpSpPr>
          <p:grpSpPr>
            <a:xfrm>
              <a:off x="7539275" y="4603324"/>
              <a:ext cx="781200" cy="1296385"/>
              <a:chOff x="7539275" y="4578661"/>
              <a:chExt cx="781200" cy="1296385"/>
            </a:xfrm>
          </p:grpSpPr>
          <p:pic>
            <p:nvPicPr>
              <p:cNvPr id="1038" name="Picture 14" descr="AREScloud - OpGen">
                <a:extLst>
                  <a:ext uri="{FF2B5EF4-FFF2-40B4-BE49-F238E27FC236}">
                    <a16:creationId xmlns:a16="http://schemas.microsoft.com/office/drawing/2014/main" id="{B40E2171-F1BF-7C4A-49F7-52E3939F64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9275" y="4974237"/>
                <a:ext cx="781200" cy="9008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" descr="Cpu">
                <a:extLst>
                  <a:ext uri="{FF2B5EF4-FFF2-40B4-BE49-F238E27FC236}">
                    <a16:creationId xmlns:a16="http://schemas.microsoft.com/office/drawing/2014/main" id="{6CC9CB1E-696F-D3C7-3E4F-2A8019B221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5475" y="4578661"/>
                <a:ext cx="568800" cy="56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E3A5AD5-4D17-88EA-C3D6-929CA79C3163}"/>
                </a:ext>
              </a:extLst>
            </p:cNvPr>
            <p:cNvGrpSpPr/>
            <p:nvPr/>
          </p:nvGrpSpPr>
          <p:grpSpPr>
            <a:xfrm>
              <a:off x="8406444" y="4603324"/>
              <a:ext cx="781200" cy="1296385"/>
              <a:chOff x="7539275" y="4578661"/>
              <a:chExt cx="781200" cy="1296385"/>
            </a:xfrm>
          </p:grpSpPr>
          <p:pic>
            <p:nvPicPr>
              <p:cNvPr id="39" name="Picture 14" descr="AREScloud - OpGen">
                <a:extLst>
                  <a:ext uri="{FF2B5EF4-FFF2-40B4-BE49-F238E27FC236}">
                    <a16:creationId xmlns:a16="http://schemas.microsoft.com/office/drawing/2014/main" id="{E20C239B-FE56-B6F1-FCC4-B54AEF6F5D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9275" y="4974237"/>
                <a:ext cx="781200" cy="9008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Cpu">
                <a:extLst>
                  <a:ext uri="{FF2B5EF4-FFF2-40B4-BE49-F238E27FC236}">
                    <a16:creationId xmlns:a16="http://schemas.microsoft.com/office/drawing/2014/main" id="{42FAFF6B-4521-D441-8C7A-6C4B9554B8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5475" y="4578661"/>
                <a:ext cx="568800" cy="56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2B98873-9558-F0CB-1E6F-8B60E71FD44A}"/>
                </a:ext>
              </a:extLst>
            </p:cNvPr>
            <p:cNvGrpSpPr/>
            <p:nvPr/>
          </p:nvGrpSpPr>
          <p:grpSpPr>
            <a:xfrm>
              <a:off x="9273613" y="4603324"/>
              <a:ext cx="781200" cy="1296385"/>
              <a:chOff x="7539275" y="4578661"/>
              <a:chExt cx="781200" cy="1296385"/>
            </a:xfrm>
          </p:grpSpPr>
          <p:pic>
            <p:nvPicPr>
              <p:cNvPr id="42" name="Picture 14" descr="AREScloud - OpGen">
                <a:extLst>
                  <a:ext uri="{FF2B5EF4-FFF2-40B4-BE49-F238E27FC236}">
                    <a16:creationId xmlns:a16="http://schemas.microsoft.com/office/drawing/2014/main" id="{BF77D31A-752D-EFDC-1802-62A1A7E08E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9275" y="4974237"/>
                <a:ext cx="781200" cy="9008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2" descr="Cpu">
                <a:extLst>
                  <a:ext uri="{FF2B5EF4-FFF2-40B4-BE49-F238E27FC236}">
                    <a16:creationId xmlns:a16="http://schemas.microsoft.com/office/drawing/2014/main" id="{0E192402-F5CC-0763-C701-F181DBEB79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5475" y="4578661"/>
                <a:ext cx="568800" cy="56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2F677E4-AF76-1141-D7ED-AA82F4CC6643}"/>
                </a:ext>
              </a:extLst>
            </p:cNvPr>
            <p:cNvGrpSpPr/>
            <p:nvPr/>
          </p:nvGrpSpPr>
          <p:grpSpPr>
            <a:xfrm>
              <a:off x="10792528" y="4603324"/>
              <a:ext cx="781200" cy="1296385"/>
              <a:chOff x="7539275" y="4578661"/>
              <a:chExt cx="781200" cy="1296385"/>
            </a:xfrm>
          </p:grpSpPr>
          <p:pic>
            <p:nvPicPr>
              <p:cNvPr id="45" name="Picture 14" descr="AREScloud - OpGen">
                <a:extLst>
                  <a:ext uri="{FF2B5EF4-FFF2-40B4-BE49-F238E27FC236}">
                    <a16:creationId xmlns:a16="http://schemas.microsoft.com/office/drawing/2014/main" id="{501AA030-9AE1-9653-90F6-03E4487911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9275" y="4974237"/>
                <a:ext cx="781200" cy="9008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Cpu">
                <a:extLst>
                  <a:ext uri="{FF2B5EF4-FFF2-40B4-BE49-F238E27FC236}">
                    <a16:creationId xmlns:a16="http://schemas.microsoft.com/office/drawing/2014/main" id="{06C2BA24-006F-FD6F-85C4-B523669766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5475" y="4578661"/>
                <a:ext cx="568800" cy="56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2FBC21E-B79F-471E-24E5-7A1961A59437}"/>
              </a:ext>
            </a:extLst>
          </p:cNvPr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6D27188-FEB3-804A-E114-81D75C2F353A}"/>
              </a:ext>
            </a:extLst>
          </p:cNvPr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2. AWS S3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7614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5409733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2.5 </a:t>
            </a:r>
            <a:r>
              <a:rPr lang="ko-KR" altLang="en-US" sz="2400" b="1" dirty="0">
                <a:solidFill>
                  <a:schemeClr val="tx1"/>
                </a:solidFill>
              </a:rPr>
              <a:t>높은 내구성 과 가용성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09545" y="924103"/>
            <a:ext cx="11756949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463" y="1605275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내구성</a:t>
            </a:r>
            <a:r>
              <a:rPr lang="en-US" altLang="ko-KR" sz="1400" b="1" dirty="0">
                <a:solidFill>
                  <a:schemeClr val="tx1"/>
                </a:solidFill>
              </a:rPr>
              <a:t> (Durability) &amp; </a:t>
            </a:r>
            <a:r>
              <a:rPr lang="ko-KR" altLang="en-US" sz="1400" b="1" dirty="0">
                <a:solidFill>
                  <a:schemeClr val="tx1"/>
                </a:solidFill>
              </a:rPr>
              <a:t>가용성 </a:t>
            </a:r>
            <a:r>
              <a:rPr lang="en-US" altLang="ko-KR" sz="1400" b="1" dirty="0">
                <a:solidFill>
                  <a:schemeClr val="tx1"/>
                </a:solidFill>
              </a:rPr>
              <a:t>(Availability)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106AB0-C7B1-9367-338F-C1D95F0A264F}"/>
              </a:ext>
            </a:extLst>
          </p:cNvPr>
          <p:cNvSpPr/>
          <p:nvPr/>
        </p:nvSpPr>
        <p:spPr>
          <a:xfrm>
            <a:off x="514638" y="903185"/>
            <a:ext cx="1116142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700" b="1" dirty="0">
                <a:solidFill>
                  <a:schemeClr val="tx1"/>
                </a:solidFill>
              </a:rPr>
              <a:t>S3</a:t>
            </a:r>
            <a:r>
              <a:rPr lang="ko-KR" altLang="en-US" sz="1700" b="1" dirty="0">
                <a:solidFill>
                  <a:schemeClr val="tx1"/>
                </a:solidFill>
              </a:rPr>
              <a:t>는 강력한 내구성과 높은 가용성을 제공하여 </a:t>
            </a:r>
            <a:endParaRPr lang="en-US" altLang="ko-KR" sz="17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700" b="1" dirty="0">
                <a:solidFill>
                  <a:schemeClr val="tx1"/>
                </a:solidFill>
              </a:rPr>
              <a:t>데이터의 유실 가능성이 매우 낮고</a:t>
            </a:r>
            <a:r>
              <a:rPr lang="en-US" altLang="ko-KR" sz="1700" b="1" dirty="0">
                <a:solidFill>
                  <a:schemeClr val="tx1"/>
                </a:solidFill>
              </a:rPr>
              <a:t>, </a:t>
            </a:r>
            <a:r>
              <a:rPr lang="ko-KR" altLang="en-US" sz="1700" b="1" dirty="0">
                <a:solidFill>
                  <a:schemeClr val="tx1"/>
                </a:solidFill>
              </a:rPr>
              <a:t>저장된 데이터의 사용시간이 길다 </a:t>
            </a:r>
            <a:endParaRPr lang="en-US" altLang="ko-KR" sz="1700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8CBEBF-B780-28AB-BF45-BBE464F8ECD7}"/>
              </a:ext>
            </a:extLst>
          </p:cNvPr>
          <p:cNvSpPr txBox="1"/>
          <p:nvPr/>
        </p:nvSpPr>
        <p:spPr>
          <a:xfrm>
            <a:off x="524094" y="2232226"/>
            <a:ext cx="5223564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/>
              <a:t>내구성 </a:t>
            </a:r>
            <a:r>
              <a:rPr lang="en-US" altLang="ko-KR" sz="1300" dirty="0"/>
              <a:t>: </a:t>
            </a:r>
            <a:r>
              <a:rPr lang="ko-KR" altLang="en-US" sz="1300" dirty="0"/>
              <a:t>데이터가 유실되지 않는 것을 의미 </a:t>
            </a:r>
            <a:endParaRPr lang="en-US" altLang="ko-KR" sz="13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/>
              <a:t>가용성 </a:t>
            </a:r>
            <a:r>
              <a:rPr lang="en-US" altLang="ko-KR" sz="1300" dirty="0"/>
              <a:t>: </a:t>
            </a:r>
            <a:r>
              <a:rPr lang="ko-KR" altLang="en-US" sz="1300" dirty="0"/>
              <a:t>저장된 데이터를 정상적으로 사용할 수 있는 것을 의미 </a:t>
            </a:r>
            <a:endParaRPr lang="en-US" altLang="ko-KR" sz="1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9E57F-E931-F7F6-8B0F-60CAC472649F}"/>
              </a:ext>
            </a:extLst>
          </p:cNvPr>
          <p:cNvSpPr txBox="1"/>
          <p:nvPr/>
        </p:nvSpPr>
        <p:spPr>
          <a:xfrm>
            <a:off x="6643716" y="2232226"/>
            <a:ext cx="5032347" cy="65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sz="1300" dirty="0"/>
              <a:t>최소 </a:t>
            </a:r>
            <a:r>
              <a:rPr lang="en-US" altLang="ko-KR" sz="1300" dirty="0"/>
              <a:t>3</a:t>
            </a:r>
            <a:r>
              <a:rPr lang="ko-KR" altLang="en-US" sz="1300" dirty="0"/>
              <a:t>개의 물리적으로 분리된 </a:t>
            </a:r>
            <a:r>
              <a:rPr lang="en-US" altLang="ko-KR" sz="1300" dirty="0"/>
              <a:t>AZ(Available Zone)</a:t>
            </a:r>
            <a:r>
              <a:rPr lang="ko-KR" altLang="en-US" sz="1300" dirty="0"/>
              <a:t>에 </a:t>
            </a:r>
            <a:endParaRPr lang="en-US" altLang="ko-KR" sz="1300" dirty="0"/>
          </a:p>
          <a:p>
            <a:pPr lvl="1">
              <a:lnSpc>
                <a:spcPct val="150000"/>
              </a:lnSpc>
            </a:pPr>
            <a:r>
              <a:rPr lang="ko-KR" altLang="en-US" sz="1300" dirty="0"/>
              <a:t>자동으로 데이터를 저장한다</a:t>
            </a:r>
            <a:r>
              <a:rPr lang="en-US" altLang="ko-KR" sz="1300" dirty="0"/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19A7C4C-8C1D-2E21-DABE-07A4FB8CBE8C}"/>
              </a:ext>
            </a:extLst>
          </p:cNvPr>
          <p:cNvSpPr/>
          <p:nvPr/>
        </p:nvSpPr>
        <p:spPr>
          <a:xfrm>
            <a:off x="5058301" y="4245341"/>
            <a:ext cx="1238250" cy="933450"/>
          </a:xfrm>
          <a:prstGeom prst="rect">
            <a:avLst/>
          </a:prstGeom>
          <a:noFill/>
          <a:ln w="381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34BC97C-2D9A-AB5A-D753-855DB89E11FC}"/>
              </a:ext>
            </a:extLst>
          </p:cNvPr>
          <p:cNvGrpSpPr/>
          <p:nvPr/>
        </p:nvGrpSpPr>
        <p:grpSpPr>
          <a:xfrm>
            <a:off x="6643716" y="3048637"/>
            <a:ext cx="5040312" cy="3395711"/>
            <a:chOff x="5958125" y="2397490"/>
            <a:chExt cx="5329442" cy="3474136"/>
          </a:xfrm>
        </p:grpSpPr>
        <p:sp>
          <p:nvSpPr>
            <p:cNvPr id="3" name="AutoShape 4" descr="Untitled">
              <a:extLst>
                <a:ext uri="{FF2B5EF4-FFF2-40B4-BE49-F238E27FC236}">
                  <a16:creationId xmlns:a16="http://schemas.microsoft.com/office/drawing/2014/main" id="{92F41999-695C-129D-F233-87F611C9CBA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001526" y="3435715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DC4CE07-3959-EA19-B537-FAE63AF4ADF3}"/>
                </a:ext>
              </a:extLst>
            </p:cNvPr>
            <p:cNvSpPr/>
            <p:nvPr/>
          </p:nvSpPr>
          <p:spPr>
            <a:xfrm>
              <a:off x="8077614" y="2397490"/>
              <a:ext cx="3209953" cy="33415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8EF47A62-5667-526A-C5D0-882789F10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414" y="2580875"/>
              <a:ext cx="2591137" cy="281497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964273-6D06-5999-5114-C512CC2933B4}"/>
                </a:ext>
              </a:extLst>
            </p:cNvPr>
            <p:cNvSpPr txBox="1"/>
            <p:nvPr/>
          </p:nvSpPr>
          <p:spPr>
            <a:xfrm>
              <a:off x="10396495" y="5579238"/>
              <a:ext cx="790771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/>
                <a:t>Region</a:t>
              </a:r>
              <a:endParaRPr lang="ko-KR" altLang="en-US" sz="1300" b="1" dirty="0"/>
            </a:p>
          </p:txBody>
        </p:sp>
        <p:pic>
          <p:nvPicPr>
            <p:cNvPr id="9222" name="Picture 6" descr="AWS Simple Icons Explained: The Storage Set | Gliffy by Perforce">
              <a:extLst>
                <a:ext uri="{FF2B5EF4-FFF2-40B4-BE49-F238E27FC236}">
                  <a16:creationId xmlns:a16="http://schemas.microsoft.com/office/drawing/2014/main" id="{00A1AC9E-774E-AE34-93F0-A51EC46CFE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8125" y="3307905"/>
              <a:ext cx="1576564" cy="1640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7B444BAC-5582-75C1-4BAC-242F31FCBF99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7197221" y="3349977"/>
              <a:ext cx="1472307" cy="97762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AF8AE0A1-8745-0D3C-0C2E-345FB791EA0F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7197221" y="3658097"/>
              <a:ext cx="2763208" cy="669501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C2E02DF3-8605-06F0-76A4-5C7FAEA2B03F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>
              <a:off x="7197221" y="4327598"/>
              <a:ext cx="2208036" cy="197321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9A8651-0B68-E1E8-1C63-FE3031C9F441}"/>
                </a:ext>
              </a:extLst>
            </p:cNvPr>
            <p:cNvSpPr txBox="1"/>
            <p:nvPr/>
          </p:nvSpPr>
          <p:spPr>
            <a:xfrm>
              <a:off x="7762209" y="3991819"/>
              <a:ext cx="1134233" cy="37786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2">
                      <a:lumMod val="25000"/>
                    </a:schemeClr>
                  </a:solidFill>
                </a:rPr>
                <a:t>3 COPY</a:t>
              </a:r>
              <a:endParaRPr lang="ko-KR" altLang="en-US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4066EF1-08FD-D9E1-C270-CB250C0FA3E1}"/>
                </a:ext>
              </a:extLst>
            </p:cNvPr>
            <p:cNvSpPr/>
            <p:nvPr/>
          </p:nvSpPr>
          <p:spPr>
            <a:xfrm>
              <a:off x="6158614" y="3808293"/>
              <a:ext cx="1038607" cy="1038607"/>
            </a:xfrm>
            <a:prstGeom prst="ellips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22BDC0-88B3-645B-E6C1-5BDF8191DE15}"/>
              </a:ext>
            </a:extLst>
          </p:cNvPr>
          <p:cNvSpPr/>
          <p:nvPr/>
        </p:nvSpPr>
        <p:spPr>
          <a:xfrm>
            <a:off x="6647997" y="1605275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S3</a:t>
            </a:r>
            <a:r>
              <a:rPr lang="ko-KR" altLang="en-US" sz="1400" b="1" dirty="0">
                <a:solidFill>
                  <a:schemeClr val="tx1"/>
                </a:solidFill>
              </a:rPr>
              <a:t>가 높은 내구성과 가용성을 제공하는 방법 </a:t>
            </a:r>
            <a:r>
              <a:rPr lang="en-US" altLang="ko-KR" sz="1400" b="1" dirty="0">
                <a:solidFill>
                  <a:schemeClr val="tx1"/>
                </a:solidFill>
              </a:rPr>
              <a:t>: 3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COPY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2FA3298-03EF-7BC6-CDE3-8424B180F19E}"/>
              </a:ext>
            </a:extLst>
          </p:cNvPr>
          <p:cNvGrpSpPr/>
          <p:nvPr/>
        </p:nvGrpSpPr>
        <p:grpSpPr>
          <a:xfrm>
            <a:off x="3132280" y="3612785"/>
            <a:ext cx="1865861" cy="1852978"/>
            <a:chOff x="849084" y="3604970"/>
            <a:chExt cx="1865861" cy="185297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B4CE71B3-83AB-76D2-86E1-F66217231339}"/>
                </a:ext>
              </a:extLst>
            </p:cNvPr>
            <p:cNvGrpSpPr/>
            <p:nvPr/>
          </p:nvGrpSpPr>
          <p:grpSpPr>
            <a:xfrm>
              <a:off x="1237729" y="3604970"/>
              <a:ext cx="1088571" cy="1088571"/>
              <a:chOff x="2414541" y="3503063"/>
              <a:chExt cx="1088571" cy="1088571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49DF1AA9-7651-AC6B-F1DB-2AB44FBC2A0A}"/>
                  </a:ext>
                </a:extLst>
              </p:cNvPr>
              <p:cNvSpPr/>
              <p:nvPr/>
            </p:nvSpPr>
            <p:spPr>
              <a:xfrm>
                <a:off x="2414541" y="3503063"/>
                <a:ext cx="1088571" cy="1088571"/>
              </a:xfrm>
              <a:prstGeom prst="ellipse">
                <a:avLst/>
              </a:prstGeom>
              <a:solidFill>
                <a:srgbClr val="0D11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308B5641-4120-CEA0-DA39-E43B7B6FF8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6417" y="3744639"/>
                <a:ext cx="684819" cy="605419"/>
              </a:xfrm>
              <a:prstGeom prst="rect">
                <a:avLst/>
              </a:prstGeom>
            </p:spPr>
          </p:pic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43E155-4D10-A59F-FDA3-897E6B1D83EA}"/>
                </a:ext>
              </a:extLst>
            </p:cNvPr>
            <p:cNvSpPr txBox="1"/>
            <p:nvPr/>
          </p:nvSpPr>
          <p:spPr>
            <a:xfrm>
              <a:off x="849084" y="4965505"/>
              <a:ext cx="18658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/>
                <a:t>99.99% </a:t>
              </a:r>
            </a:p>
            <a:p>
              <a:pPr algn="ctr"/>
              <a:r>
                <a:rPr lang="ko-KR" altLang="en-US" sz="1300" b="1" dirty="0"/>
                <a:t>가용성 설계</a:t>
              </a:r>
              <a:endParaRPr lang="en-US" altLang="ko-KR" sz="1300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8D1443C-2575-1A96-1946-1BFCF5A668AF}"/>
              </a:ext>
            </a:extLst>
          </p:cNvPr>
          <p:cNvGrpSpPr/>
          <p:nvPr/>
        </p:nvGrpSpPr>
        <p:grpSpPr>
          <a:xfrm>
            <a:off x="953253" y="3612785"/>
            <a:ext cx="1865861" cy="1852978"/>
            <a:chOff x="3062110" y="3604970"/>
            <a:chExt cx="1865861" cy="1852978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8491BE24-40C9-5C7A-DF1C-2586CCA26D34}"/>
                </a:ext>
              </a:extLst>
            </p:cNvPr>
            <p:cNvGrpSpPr/>
            <p:nvPr/>
          </p:nvGrpSpPr>
          <p:grpSpPr>
            <a:xfrm>
              <a:off x="3450755" y="3604970"/>
              <a:ext cx="1088571" cy="1088571"/>
              <a:chOff x="3837433" y="3503062"/>
              <a:chExt cx="1088571" cy="1088571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1B2AB102-927D-C16A-221A-5D6B81B23753}"/>
                  </a:ext>
                </a:extLst>
              </p:cNvPr>
              <p:cNvSpPr/>
              <p:nvPr/>
            </p:nvSpPr>
            <p:spPr>
              <a:xfrm>
                <a:off x="3837433" y="3503062"/>
                <a:ext cx="1088571" cy="1088571"/>
              </a:xfrm>
              <a:prstGeom prst="ellipse">
                <a:avLst/>
              </a:prstGeom>
              <a:solidFill>
                <a:srgbClr val="0D113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F94593B1-F761-BEEF-5B58-181D658D3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7349" y="3737742"/>
                <a:ext cx="628738" cy="619211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1FAC1A3-C020-BB00-5888-3495B5504666}"/>
                </a:ext>
              </a:extLst>
            </p:cNvPr>
            <p:cNvSpPr txBox="1"/>
            <p:nvPr/>
          </p:nvSpPr>
          <p:spPr>
            <a:xfrm>
              <a:off x="3062110" y="4965505"/>
              <a:ext cx="186586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1" dirty="0"/>
                <a:t>99.999999999% </a:t>
              </a:r>
            </a:p>
            <a:p>
              <a:pPr algn="ctr"/>
              <a:r>
                <a:rPr lang="ko-KR" altLang="en-US" sz="1300" b="1" dirty="0"/>
                <a:t>내구성 설계</a:t>
              </a:r>
              <a:endParaRPr lang="en-US" altLang="ko-KR" sz="1300" dirty="0"/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96E7C6C-9E4E-D8CC-C176-4864A98A04AF}"/>
              </a:ext>
            </a:extLst>
          </p:cNvPr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26EF8C-36F6-58C6-C80B-46F471227052}"/>
              </a:ext>
            </a:extLst>
          </p:cNvPr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2. AWS S3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640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5409733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2.6 </a:t>
            </a:r>
            <a:r>
              <a:rPr lang="ko-KR" altLang="en-US" sz="2400" b="1" dirty="0">
                <a:solidFill>
                  <a:schemeClr val="tx1"/>
                </a:solidFill>
              </a:rPr>
              <a:t>강력한 읽기 일관성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09545" y="924103"/>
            <a:ext cx="11756949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0971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Eventual consistency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9A1A36-D9F4-49A2-69F2-46483A5E79B0}"/>
              </a:ext>
            </a:extLst>
          </p:cNvPr>
          <p:cNvSpPr/>
          <p:nvPr/>
        </p:nvSpPr>
        <p:spPr>
          <a:xfrm>
            <a:off x="515938" y="906169"/>
            <a:ext cx="11160126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강력한 </a:t>
            </a:r>
            <a:r>
              <a:rPr lang="en-US" altLang="ko-KR" sz="2000" b="1" dirty="0">
                <a:solidFill>
                  <a:schemeClr val="tx1"/>
                </a:solidFill>
              </a:rPr>
              <a:t>read-after-write consistency</a:t>
            </a:r>
            <a:r>
              <a:rPr lang="ko-KR" altLang="en-US" sz="2000" b="1" dirty="0">
                <a:solidFill>
                  <a:schemeClr val="tx1"/>
                </a:solidFill>
              </a:rPr>
              <a:t>를 제공하여 객체의 최신버전에 대한 즉시 읽기가 가능하다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26FFC6D-5BCD-A169-6675-81CB27AE4F2B}"/>
              </a:ext>
            </a:extLst>
          </p:cNvPr>
          <p:cNvSpPr/>
          <p:nvPr/>
        </p:nvSpPr>
        <p:spPr>
          <a:xfrm>
            <a:off x="6635750" y="1616430"/>
            <a:ext cx="5059219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Strong read-after-write consistency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74C021-AB14-29A9-BA65-C184DD1BC44E}"/>
              </a:ext>
            </a:extLst>
          </p:cNvPr>
          <p:cNvSpPr/>
          <p:nvPr/>
        </p:nvSpPr>
        <p:spPr>
          <a:xfrm>
            <a:off x="364035" y="2666774"/>
            <a:ext cx="836187" cy="405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Client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3E93DD0-B365-B2DD-6EFE-FCB0D7707B99}"/>
              </a:ext>
            </a:extLst>
          </p:cNvPr>
          <p:cNvSpPr/>
          <p:nvPr/>
        </p:nvSpPr>
        <p:spPr>
          <a:xfrm>
            <a:off x="2591558" y="5791771"/>
            <a:ext cx="1337204" cy="405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Time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2A0EBCDA-066D-8456-76DF-EDF29330FA63}"/>
              </a:ext>
            </a:extLst>
          </p:cNvPr>
          <p:cNvSpPr/>
          <p:nvPr/>
        </p:nvSpPr>
        <p:spPr>
          <a:xfrm rot="5400000">
            <a:off x="3164506" y="3188927"/>
            <a:ext cx="304800" cy="4508752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058" name="그룹 2057">
            <a:extLst>
              <a:ext uri="{FF2B5EF4-FFF2-40B4-BE49-F238E27FC236}">
                <a16:creationId xmlns:a16="http://schemas.microsoft.com/office/drawing/2014/main" id="{1B176AE5-E612-4928-D07A-92B1F10298A7}"/>
              </a:ext>
            </a:extLst>
          </p:cNvPr>
          <p:cNvGrpSpPr/>
          <p:nvPr/>
        </p:nvGrpSpPr>
        <p:grpSpPr>
          <a:xfrm>
            <a:off x="501724" y="5237298"/>
            <a:ext cx="560807" cy="649511"/>
            <a:chOff x="2464036" y="2313124"/>
            <a:chExt cx="560807" cy="649511"/>
          </a:xfrm>
        </p:grpSpPr>
        <p:pic>
          <p:nvPicPr>
            <p:cNvPr id="11" name="Picture 4" descr="AWS Simple Icons Explained: The Storage Set | Gliffy by Perforce">
              <a:extLst>
                <a:ext uri="{FF2B5EF4-FFF2-40B4-BE49-F238E27FC236}">
                  <a16:creationId xmlns:a16="http://schemas.microsoft.com/office/drawing/2014/main" id="{02BF47B4-8255-3195-6224-004931C6F7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93" y="2313124"/>
              <a:ext cx="325693" cy="321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84395E7-79D3-54D3-A8AC-1A8BC8F624FA}"/>
                </a:ext>
              </a:extLst>
            </p:cNvPr>
            <p:cNvSpPr/>
            <p:nvPr/>
          </p:nvSpPr>
          <p:spPr>
            <a:xfrm>
              <a:off x="2464036" y="2556946"/>
              <a:ext cx="560807" cy="4056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1"/>
                  </a:solidFill>
                  <a:latin typeface="+mj-ea"/>
                  <a:ea typeface="+mj-ea"/>
                </a:rPr>
                <a:t>S3</a:t>
              </a: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DCAB70B0-5950-8173-CD7C-B949B2EFE5E1}"/>
              </a:ext>
            </a:extLst>
          </p:cNvPr>
          <p:cNvSpPr/>
          <p:nvPr/>
        </p:nvSpPr>
        <p:spPr>
          <a:xfrm rot="5400000">
            <a:off x="3162613" y="615242"/>
            <a:ext cx="304800" cy="4508752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D97AB13-F6ED-460C-0DE5-CA68CC731D30}"/>
              </a:ext>
            </a:extLst>
          </p:cNvPr>
          <p:cNvGrpSpPr/>
          <p:nvPr/>
        </p:nvGrpSpPr>
        <p:grpSpPr>
          <a:xfrm>
            <a:off x="708641" y="3001926"/>
            <a:ext cx="5389101" cy="2228447"/>
            <a:chOff x="708641" y="3001926"/>
            <a:chExt cx="5389101" cy="2228447"/>
          </a:xfrm>
        </p:grpSpPr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AF43B5B3-7D0E-335E-5118-6CC108DDBA6F}"/>
                </a:ext>
              </a:extLst>
            </p:cNvPr>
            <p:cNvCxnSpPr>
              <a:cxnSpLocks/>
            </p:cNvCxnSpPr>
            <p:nvPr/>
          </p:nvCxnSpPr>
          <p:spPr>
            <a:xfrm>
              <a:off x="1385974" y="3315709"/>
              <a:ext cx="0" cy="1914664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C0FCBA3-D94F-DE7A-EC2F-07306F9D8294}"/>
                </a:ext>
              </a:extLst>
            </p:cNvPr>
            <p:cNvSpPr txBox="1"/>
            <p:nvPr/>
          </p:nvSpPr>
          <p:spPr>
            <a:xfrm>
              <a:off x="708641" y="3013526"/>
              <a:ext cx="13546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PUT( obj , “1” )</a:t>
              </a:r>
              <a:endParaRPr lang="ko-KR" altLang="en-US" sz="1100" b="1" dirty="0"/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506C7C03-A175-6B3A-4A65-3D4DEE149AB8}"/>
                </a:ext>
              </a:extLst>
            </p:cNvPr>
            <p:cNvCxnSpPr>
              <a:cxnSpLocks/>
            </p:cNvCxnSpPr>
            <p:nvPr/>
          </p:nvCxnSpPr>
          <p:spPr>
            <a:xfrm>
              <a:off x="2989729" y="3268369"/>
              <a:ext cx="0" cy="1914664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6630990-A98A-4543-8162-1CA0474265F7}"/>
                </a:ext>
              </a:extLst>
            </p:cNvPr>
            <p:cNvSpPr txBox="1"/>
            <p:nvPr/>
          </p:nvSpPr>
          <p:spPr>
            <a:xfrm>
              <a:off x="2290424" y="3006759"/>
              <a:ext cx="17548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GET( obj ) </a:t>
              </a:r>
              <a:endParaRPr lang="ko-KR" altLang="en-US" sz="1100" b="1" dirty="0"/>
            </a:p>
          </p:txBody>
        </p:sp>
        <p:grpSp>
          <p:nvGrpSpPr>
            <p:cNvPr id="2104" name="그룹 2103">
              <a:extLst>
                <a:ext uri="{FF2B5EF4-FFF2-40B4-BE49-F238E27FC236}">
                  <a16:creationId xmlns:a16="http://schemas.microsoft.com/office/drawing/2014/main" id="{3B37E56F-789E-EA72-A9A4-6D44928500C8}"/>
                </a:ext>
              </a:extLst>
            </p:cNvPr>
            <p:cNvGrpSpPr/>
            <p:nvPr/>
          </p:nvGrpSpPr>
          <p:grpSpPr>
            <a:xfrm>
              <a:off x="3240629" y="3268369"/>
              <a:ext cx="515471" cy="1914664"/>
              <a:chOff x="3240629" y="3268369"/>
              <a:chExt cx="515471" cy="1914664"/>
            </a:xfrm>
          </p:grpSpPr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D596818B-1DD6-D29B-1450-48C0A8E99D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75352" y="3268369"/>
                <a:ext cx="0" cy="1914664"/>
              </a:xfrm>
              <a:prstGeom prst="straightConnector1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C6B84A5-13EF-68AA-8CAA-D21C32D25F37}"/>
                  </a:ext>
                </a:extLst>
              </p:cNvPr>
              <p:cNvSpPr txBox="1"/>
              <p:nvPr/>
            </p:nvSpPr>
            <p:spPr>
              <a:xfrm>
                <a:off x="3240629" y="4048666"/>
                <a:ext cx="5154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/>
                  <a:t>“1”</a:t>
                </a:r>
                <a:endParaRPr lang="ko-KR" altLang="en-US" sz="1100" b="1" dirty="0"/>
              </a:p>
            </p:txBody>
          </p:sp>
        </p:grp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B9C9EBEE-8285-CCE7-8697-5B0ACF4C7267}"/>
                </a:ext>
              </a:extLst>
            </p:cNvPr>
            <p:cNvCxnSpPr>
              <a:cxnSpLocks/>
            </p:cNvCxnSpPr>
            <p:nvPr/>
          </p:nvCxnSpPr>
          <p:spPr>
            <a:xfrm>
              <a:off x="4324901" y="3292234"/>
              <a:ext cx="0" cy="1914664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BCA3754-8C6D-86C8-E048-F13F067C31C9}"/>
                </a:ext>
              </a:extLst>
            </p:cNvPr>
            <p:cNvSpPr txBox="1"/>
            <p:nvPr/>
          </p:nvSpPr>
          <p:spPr>
            <a:xfrm>
              <a:off x="3647568" y="3001926"/>
              <a:ext cx="13546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PUT( obj , “2” )</a:t>
              </a:r>
              <a:endParaRPr lang="ko-KR" altLang="en-US" sz="1100" b="1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16DFD9A6-321B-891D-6175-9AC3E49E7E76}"/>
                </a:ext>
              </a:extLst>
            </p:cNvPr>
            <p:cNvCxnSpPr>
              <a:cxnSpLocks/>
            </p:cNvCxnSpPr>
            <p:nvPr/>
          </p:nvCxnSpPr>
          <p:spPr>
            <a:xfrm>
              <a:off x="5042177" y="3266392"/>
              <a:ext cx="0" cy="1914664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5F8D09-10FE-CB46-130F-19D4E1A99FA4}"/>
                </a:ext>
              </a:extLst>
            </p:cNvPr>
            <p:cNvSpPr txBox="1"/>
            <p:nvPr/>
          </p:nvSpPr>
          <p:spPr>
            <a:xfrm>
              <a:off x="4342872" y="3004782"/>
              <a:ext cx="17548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GET( obj ) </a:t>
              </a:r>
              <a:endParaRPr lang="ko-KR" altLang="en-US" sz="1100" b="1" dirty="0"/>
            </a:p>
          </p:txBody>
        </p:sp>
      </p:grpSp>
      <p:grpSp>
        <p:nvGrpSpPr>
          <p:cNvPr id="2105" name="그룹 2104">
            <a:extLst>
              <a:ext uri="{FF2B5EF4-FFF2-40B4-BE49-F238E27FC236}">
                <a16:creationId xmlns:a16="http://schemas.microsoft.com/office/drawing/2014/main" id="{3BFBFB26-0B0A-B9B6-5383-7FE46A91A183}"/>
              </a:ext>
            </a:extLst>
          </p:cNvPr>
          <p:cNvGrpSpPr/>
          <p:nvPr/>
        </p:nvGrpSpPr>
        <p:grpSpPr>
          <a:xfrm>
            <a:off x="5327800" y="3266392"/>
            <a:ext cx="437907" cy="1914664"/>
            <a:chOff x="5327800" y="3266392"/>
            <a:chExt cx="437907" cy="1914664"/>
          </a:xfrm>
        </p:grpSpPr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21923AF-099A-48D2-CA8F-0E4FD69D68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7800" y="3266392"/>
              <a:ext cx="0" cy="1914664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B3E8E9-90DB-1CE6-8FF7-9C5BCB622375}"/>
                </a:ext>
              </a:extLst>
            </p:cNvPr>
            <p:cNvSpPr txBox="1"/>
            <p:nvPr/>
          </p:nvSpPr>
          <p:spPr>
            <a:xfrm>
              <a:off x="5343356" y="3754364"/>
              <a:ext cx="422351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“1”</a:t>
              </a:r>
            </a:p>
            <a:p>
              <a:pPr algn="ctr"/>
              <a:endParaRPr lang="en-US" altLang="ko-KR" sz="1100" b="1" dirty="0"/>
            </a:p>
            <a:p>
              <a:pPr algn="ctr"/>
              <a:r>
                <a:rPr lang="en-US" altLang="ko-KR" sz="1100" b="1" dirty="0"/>
                <a:t>or</a:t>
              </a:r>
            </a:p>
            <a:p>
              <a:pPr algn="ctr"/>
              <a:endParaRPr lang="en-US" altLang="ko-KR" sz="1100" b="1" dirty="0"/>
            </a:p>
            <a:p>
              <a:pPr algn="ctr"/>
              <a:r>
                <a:rPr lang="en-US" altLang="ko-KR" sz="1100" b="1" dirty="0"/>
                <a:t>“2”</a:t>
              </a:r>
            </a:p>
          </p:txBody>
        </p: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08529237-62B4-72C7-6B23-59F01AEEBA66}"/>
              </a:ext>
            </a:extLst>
          </p:cNvPr>
          <p:cNvCxnSpPr>
            <a:cxnSpLocks/>
          </p:cNvCxnSpPr>
          <p:nvPr/>
        </p:nvCxnSpPr>
        <p:spPr>
          <a:xfrm>
            <a:off x="1060637" y="5795159"/>
            <a:ext cx="4508752" cy="0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54" name="직사각형 2053">
            <a:extLst>
              <a:ext uri="{FF2B5EF4-FFF2-40B4-BE49-F238E27FC236}">
                <a16:creationId xmlns:a16="http://schemas.microsoft.com/office/drawing/2014/main" id="{E71D94C0-D041-57AC-96B2-293A4D4E388E}"/>
              </a:ext>
            </a:extLst>
          </p:cNvPr>
          <p:cNvSpPr/>
          <p:nvPr/>
        </p:nvSpPr>
        <p:spPr>
          <a:xfrm>
            <a:off x="6477840" y="2664796"/>
            <a:ext cx="836187" cy="405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Client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055" name="직사각형 2054">
            <a:extLst>
              <a:ext uri="{FF2B5EF4-FFF2-40B4-BE49-F238E27FC236}">
                <a16:creationId xmlns:a16="http://schemas.microsoft.com/office/drawing/2014/main" id="{2F1FB69C-CFE6-E280-CD8C-5B5386FD3991}"/>
              </a:ext>
            </a:extLst>
          </p:cNvPr>
          <p:cNvSpPr/>
          <p:nvPr/>
        </p:nvSpPr>
        <p:spPr>
          <a:xfrm>
            <a:off x="8705363" y="5789793"/>
            <a:ext cx="1337204" cy="405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Time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059" name="순서도: 처리 2058">
            <a:extLst>
              <a:ext uri="{FF2B5EF4-FFF2-40B4-BE49-F238E27FC236}">
                <a16:creationId xmlns:a16="http://schemas.microsoft.com/office/drawing/2014/main" id="{901DE85D-E243-4697-3AE7-27732AAE3991}"/>
              </a:ext>
            </a:extLst>
          </p:cNvPr>
          <p:cNvSpPr/>
          <p:nvPr/>
        </p:nvSpPr>
        <p:spPr>
          <a:xfrm rot="5400000">
            <a:off x="9278311" y="3186949"/>
            <a:ext cx="304800" cy="4508752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060" name="그룹 2059">
            <a:extLst>
              <a:ext uri="{FF2B5EF4-FFF2-40B4-BE49-F238E27FC236}">
                <a16:creationId xmlns:a16="http://schemas.microsoft.com/office/drawing/2014/main" id="{B34744AF-1DF9-28EE-1376-DB8575ED2008}"/>
              </a:ext>
            </a:extLst>
          </p:cNvPr>
          <p:cNvGrpSpPr/>
          <p:nvPr/>
        </p:nvGrpSpPr>
        <p:grpSpPr>
          <a:xfrm>
            <a:off x="6615529" y="5235320"/>
            <a:ext cx="560807" cy="649511"/>
            <a:chOff x="2464036" y="2313124"/>
            <a:chExt cx="560807" cy="649511"/>
          </a:xfrm>
        </p:grpSpPr>
        <p:pic>
          <p:nvPicPr>
            <p:cNvPr id="2097" name="Picture 4" descr="AWS Simple Icons Explained: The Storage Set | Gliffy by Perforce">
              <a:extLst>
                <a:ext uri="{FF2B5EF4-FFF2-40B4-BE49-F238E27FC236}">
                  <a16:creationId xmlns:a16="http://schemas.microsoft.com/office/drawing/2014/main" id="{AC09E976-6BC6-87C7-2F0A-111F586154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93" y="2313124"/>
              <a:ext cx="325693" cy="321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8" name="직사각형 2097">
              <a:extLst>
                <a:ext uri="{FF2B5EF4-FFF2-40B4-BE49-F238E27FC236}">
                  <a16:creationId xmlns:a16="http://schemas.microsoft.com/office/drawing/2014/main" id="{43494B14-1F35-E2BB-F1E5-66F6AEFAA51E}"/>
                </a:ext>
              </a:extLst>
            </p:cNvPr>
            <p:cNvSpPr/>
            <p:nvPr/>
          </p:nvSpPr>
          <p:spPr>
            <a:xfrm>
              <a:off x="2464036" y="2556946"/>
              <a:ext cx="560807" cy="40568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tx1"/>
                  </a:solidFill>
                  <a:latin typeface="+mj-ea"/>
                  <a:ea typeface="+mj-ea"/>
                </a:rPr>
                <a:t>S3</a:t>
              </a: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61" name="순서도: 처리 2060">
            <a:extLst>
              <a:ext uri="{FF2B5EF4-FFF2-40B4-BE49-F238E27FC236}">
                <a16:creationId xmlns:a16="http://schemas.microsoft.com/office/drawing/2014/main" id="{98C1C630-6FEE-3E45-3A66-60144B4F4068}"/>
              </a:ext>
            </a:extLst>
          </p:cNvPr>
          <p:cNvSpPr/>
          <p:nvPr/>
        </p:nvSpPr>
        <p:spPr>
          <a:xfrm rot="5400000">
            <a:off x="9276418" y="613264"/>
            <a:ext cx="304800" cy="4508752"/>
          </a:xfrm>
          <a:prstGeom prst="flowChartProcess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EB4A5E4-6E63-34F9-F83C-0B19B3EF6620}"/>
              </a:ext>
            </a:extLst>
          </p:cNvPr>
          <p:cNvGrpSpPr/>
          <p:nvPr/>
        </p:nvGrpSpPr>
        <p:grpSpPr>
          <a:xfrm>
            <a:off x="6822446" y="2999948"/>
            <a:ext cx="5389101" cy="2228447"/>
            <a:chOff x="6822446" y="2999948"/>
            <a:chExt cx="5389101" cy="222844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8D0D4C01-0E0B-ECE7-2369-3700F058797D}"/>
                </a:ext>
              </a:extLst>
            </p:cNvPr>
            <p:cNvGrpSpPr/>
            <p:nvPr/>
          </p:nvGrpSpPr>
          <p:grpSpPr>
            <a:xfrm>
              <a:off x="6822446" y="2999948"/>
              <a:ext cx="4293594" cy="2228447"/>
              <a:chOff x="6822446" y="2999948"/>
              <a:chExt cx="4293594" cy="2228447"/>
            </a:xfrm>
          </p:grpSpPr>
          <p:cxnSp>
            <p:nvCxnSpPr>
              <p:cNvPr id="2056" name="직선 화살표 연결선 2055">
                <a:extLst>
                  <a:ext uri="{FF2B5EF4-FFF2-40B4-BE49-F238E27FC236}">
                    <a16:creationId xmlns:a16="http://schemas.microsoft.com/office/drawing/2014/main" id="{B77E13C6-E03E-A859-2F68-8A81FC63AF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9779" y="3313731"/>
                <a:ext cx="0" cy="1914664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57" name="TextBox 2056">
                <a:extLst>
                  <a:ext uri="{FF2B5EF4-FFF2-40B4-BE49-F238E27FC236}">
                    <a16:creationId xmlns:a16="http://schemas.microsoft.com/office/drawing/2014/main" id="{A2B1BFB6-51DD-5E46-03A0-9C233570EDB5}"/>
                  </a:ext>
                </a:extLst>
              </p:cNvPr>
              <p:cNvSpPr txBox="1"/>
              <p:nvPr/>
            </p:nvSpPr>
            <p:spPr>
              <a:xfrm>
                <a:off x="6822446" y="3011548"/>
                <a:ext cx="13546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/>
                  <a:t>PUT( obj , “1” )</a:t>
                </a:r>
                <a:endParaRPr lang="ko-KR" altLang="en-US" sz="1100" b="1" dirty="0"/>
              </a:p>
            </p:txBody>
          </p:sp>
          <p:cxnSp>
            <p:nvCxnSpPr>
              <p:cNvPr id="2063" name="직선 화살표 연결선 2062">
                <a:extLst>
                  <a:ext uri="{FF2B5EF4-FFF2-40B4-BE49-F238E27FC236}">
                    <a16:creationId xmlns:a16="http://schemas.microsoft.com/office/drawing/2014/main" id="{E87DE352-F47E-4763-ACB5-61E479D9BE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3534" y="3266391"/>
                <a:ext cx="0" cy="1914664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4" name="TextBox 2063">
                <a:extLst>
                  <a:ext uri="{FF2B5EF4-FFF2-40B4-BE49-F238E27FC236}">
                    <a16:creationId xmlns:a16="http://schemas.microsoft.com/office/drawing/2014/main" id="{5078ED69-6D60-3F15-5226-13F12B68FEBC}"/>
                  </a:ext>
                </a:extLst>
              </p:cNvPr>
              <p:cNvSpPr txBox="1"/>
              <p:nvPr/>
            </p:nvSpPr>
            <p:spPr>
              <a:xfrm>
                <a:off x="8404229" y="3004781"/>
                <a:ext cx="175487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/>
                  <a:t>GET( obj ) </a:t>
                </a:r>
                <a:endParaRPr lang="ko-KR" altLang="en-US" sz="1100" b="1" dirty="0"/>
              </a:p>
            </p:txBody>
          </p:sp>
          <p:grpSp>
            <p:nvGrpSpPr>
              <p:cNvPr id="2107" name="그룹 2106">
                <a:extLst>
                  <a:ext uri="{FF2B5EF4-FFF2-40B4-BE49-F238E27FC236}">
                    <a16:creationId xmlns:a16="http://schemas.microsoft.com/office/drawing/2014/main" id="{1E59CE0D-2649-13AE-3E2F-BC4CDD956D97}"/>
                  </a:ext>
                </a:extLst>
              </p:cNvPr>
              <p:cNvGrpSpPr/>
              <p:nvPr/>
            </p:nvGrpSpPr>
            <p:grpSpPr>
              <a:xfrm>
                <a:off x="9354434" y="3266391"/>
                <a:ext cx="515471" cy="1914664"/>
                <a:chOff x="9354434" y="3266391"/>
                <a:chExt cx="515471" cy="1914664"/>
              </a:xfrm>
            </p:grpSpPr>
            <p:cxnSp>
              <p:nvCxnSpPr>
                <p:cNvPr id="2075" name="직선 화살표 연결선 2074">
                  <a:extLst>
                    <a:ext uri="{FF2B5EF4-FFF2-40B4-BE49-F238E27FC236}">
                      <a16:creationId xmlns:a16="http://schemas.microsoft.com/office/drawing/2014/main" id="{7B97B263-5B2A-E470-C387-94A2A29C2F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89157" y="3266391"/>
                  <a:ext cx="0" cy="1914664"/>
                </a:xfrm>
                <a:prstGeom prst="straightConnector1">
                  <a:avLst/>
                </a:prstGeom>
                <a:ln w="38100">
                  <a:solidFill>
                    <a:schemeClr val="accent4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89" name="TextBox 2088">
                  <a:extLst>
                    <a:ext uri="{FF2B5EF4-FFF2-40B4-BE49-F238E27FC236}">
                      <a16:creationId xmlns:a16="http://schemas.microsoft.com/office/drawing/2014/main" id="{07AB903A-C1E7-C35C-96C9-C32009735EF3}"/>
                    </a:ext>
                  </a:extLst>
                </p:cNvPr>
                <p:cNvSpPr txBox="1"/>
                <p:nvPr/>
              </p:nvSpPr>
              <p:spPr>
                <a:xfrm>
                  <a:off x="9354434" y="4046688"/>
                  <a:ext cx="515471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100" b="1" dirty="0"/>
                    <a:t>“1”</a:t>
                  </a:r>
                  <a:endParaRPr lang="ko-KR" altLang="en-US" sz="1100" b="1" dirty="0"/>
                </a:p>
              </p:txBody>
            </p:sp>
          </p:grpSp>
          <p:cxnSp>
            <p:nvCxnSpPr>
              <p:cNvPr id="2090" name="직선 화살표 연결선 2089">
                <a:extLst>
                  <a:ext uri="{FF2B5EF4-FFF2-40B4-BE49-F238E27FC236}">
                    <a16:creationId xmlns:a16="http://schemas.microsoft.com/office/drawing/2014/main" id="{AB3E261B-C713-047C-6932-AEBAA47B1E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38706" y="3290256"/>
                <a:ext cx="0" cy="1914664"/>
              </a:xfrm>
              <a:prstGeom prst="straightConnector1">
                <a:avLst/>
              </a:prstGeom>
              <a:ln w="38100">
                <a:solidFill>
                  <a:schemeClr val="bg2">
                    <a:lumMod val="1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1" name="TextBox 2090">
                <a:extLst>
                  <a:ext uri="{FF2B5EF4-FFF2-40B4-BE49-F238E27FC236}">
                    <a16:creationId xmlns:a16="http://schemas.microsoft.com/office/drawing/2014/main" id="{C8418038-7DF9-EFFA-6F0E-62499AF1FE35}"/>
                  </a:ext>
                </a:extLst>
              </p:cNvPr>
              <p:cNvSpPr txBox="1"/>
              <p:nvPr/>
            </p:nvSpPr>
            <p:spPr>
              <a:xfrm>
                <a:off x="9761373" y="2999948"/>
                <a:ext cx="13546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/>
                  <a:t>PUT( obj , “2” )</a:t>
                </a:r>
                <a:endParaRPr lang="ko-KR" altLang="en-US" sz="1100" b="1" dirty="0"/>
              </a:p>
            </p:txBody>
          </p:sp>
        </p:grpSp>
        <p:cxnSp>
          <p:nvCxnSpPr>
            <p:cNvPr id="2092" name="직선 화살표 연결선 2091">
              <a:extLst>
                <a:ext uri="{FF2B5EF4-FFF2-40B4-BE49-F238E27FC236}">
                  <a16:creationId xmlns:a16="http://schemas.microsoft.com/office/drawing/2014/main" id="{26B7CF69-BAB4-D30E-B9A1-E594F0122428}"/>
                </a:ext>
              </a:extLst>
            </p:cNvPr>
            <p:cNvCxnSpPr>
              <a:cxnSpLocks/>
            </p:cNvCxnSpPr>
            <p:nvPr/>
          </p:nvCxnSpPr>
          <p:spPr>
            <a:xfrm>
              <a:off x="11155982" y="3264414"/>
              <a:ext cx="0" cy="1914664"/>
            </a:xfrm>
            <a:prstGeom prst="straightConnector1">
              <a:avLst/>
            </a:prstGeom>
            <a:ln w="381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3" name="TextBox 2092">
              <a:extLst>
                <a:ext uri="{FF2B5EF4-FFF2-40B4-BE49-F238E27FC236}">
                  <a16:creationId xmlns:a16="http://schemas.microsoft.com/office/drawing/2014/main" id="{D7A95CFC-4CBA-061F-B6EE-EEF17EAE0D99}"/>
                </a:ext>
              </a:extLst>
            </p:cNvPr>
            <p:cNvSpPr txBox="1"/>
            <p:nvPr/>
          </p:nvSpPr>
          <p:spPr>
            <a:xfrm>
              <a:off x="10456677" y="3002804"/>
              <a:ext cx="17548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GET( obj ) </a:t>
              </a:r>
              <a:endParaRPr lang="ko-KR" altLang="en-US" sz="1100" b="1" dirty="0"/>
            </a:p>
          </p:txBody>
        </p:sp>
      </p:grpSp>
      <p:grpSp>
        <p:nvGrpSpPr>
          <p:cNvPr id="2108" name="그룹 2107">
            <a:extLst>
              <a:ext uri="{FF2B5EF4-FFF2-40B4-BE49-F238E27FC236}">
                <a16:creationId xmlns:a16="http://schemas.microsoft.com/office/drawing/2014/main" id="{EA20080F-A6BD-934F-E209-45DC86CCD93A}"/>
              </a:ext>
            </a:extLst>
          </p:cNvPr>
          <p:cNvGrpSpPr/>
          <p:nvPr/>
        </p:nvGrpSpPr>
        <p:grpSpPr>
          <a:xfrm>
            <a:off x="11441605" y="3264414"/>
            <a:ext cx="437907" cy="1914664"/>
            <a:chOff x="11441605" y="3264414"/>
            <a:chExt cx="437907" cy="1914664"/>
          </a:xfrm>
        </p:grpSpPr>
        <p:cxnSp>
          <p:nvCxnSpPr>
            <p:cNvPr id="2094" name="직선 화살표 연결선 2093">
              <a:extLst>
                <a:ext uri="{FF2B5EF4-FFF2-40B4-BE49-F238E27FC236}">
                  <a16:creationId xmlns:a16="http://schemas.microsoft.com/office/drawing/2014/main" id="{8D32A8C4-C770-EEB7-49FC-A3E32822F4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41605" y="3264414"/>
              <a:ext cx="0" cy="1914664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5" name="TextBox 2094">
              <a:extLst>
                <a:ext uri="{FF2B5EF4-FFF2-40B4-BE49-F238E27FC236}">
                  <a16:creationId xmlns:a16="http://schemas.microsoft.com/office/drawing/2014/main" id="{D34A50B0-37B7-D3DB-DCCE-874867193ED6}"/>
                </a:ext>
              </a:extLst>
            </p:cNvPr>
            <p:cNvSpPr txBox="1"/>
            <p:nvPr/>
          </p:nvSpPr>
          <p:spPr>
            <a:xfrm>
              <a:off x="11457161" y="4061145"/>
              <a:ext cx="42235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“2”</a:t>
              </a:r>
            </a:p>
          </p:txBody>
        </p:sp>
      </p:grpSp>
      <p:cxnSp>
        <p:nvCxnSpPr>
          <p:cNvPr id="2096" name="직선 화살표 연결선 2095">
            <a:extLst>
              <a:ext uri="{FF2B5EF4-FFF2-40B4-BE49-F238E27FC236}">
                <a16:creationId xmlns:a16="http://schemas.microsoft.com/office/drawing/2014/main" id="{979D7A77-4E1E-ED02-598A-AA4D12D66B58}"/>
              </a:ext>
            </a:extLst>
          </p:cNvPr>
          <p:cNvCxnSpPr>
            <a:cxnSpLocks/>
          </p:cNvCxnSpPr>
          <p:nvPr/>
        </p:nvCxnSpPr>
        <p:spPr>
          <a:xfrm>
            <a:off x="7174442" y="5793181"/>
            <a:ext cx="4508752" cy="0"/>
          </a:xfrm>
          <a:prstGeom prst="straightConnector1">
            <a:avLst/>
          </a:prstGeom>
          <a:ln w="57150">
            <a:solidFill>
              <a:schemeClr val="tx2">
                <a:lumMod val="40000"/>
                <a:lumOff val="6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D8D9C9-0BA2-7ABF-BBEF-81A1CC9A1B07}"/>
              </a:ext>
            </a:extLst>
          </p:cNvPr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02AB3F-8050-CDCD-E3A8-020565A735FE}"/>
              </a:ext>
            </a:extLst>
          </p:cNvPr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2. AWS S3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00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61198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2.7 S3</a:t>
            </a:r>
            <a:r>
              <a:rPr lang="ko-KR" altLang="en-US" sz="2400" b="1" dirty="0">
                <a:solidFill>
                  <a:schemeClr val="tx1"/>
                </a:solidFill>
              </a:rPr>
              <a:t>의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</a:rPr>
              <a:t>파일 변경 방식 </a:t>
            </a:r>
            <a:r>
              <a:rPr lang="en-US" altLang="ko-KR" sz="2400" b="1" dirty="0">
                <a:solidFill>
                  <a:schemeClr val="tx1"/>
                </a:solidFill>
              </a:rPr>
              <a:t>– </a:t>
            </a:r>
            <a:r>
              <a:rPr lang="ko-KR" altLang="en-US" sz="2400" b="1" dirty="0">
                <a:solidFill>
                  <a:schemeClr val="tx1"/>
                </a:solidFill>
              </a:rPr>
              <a:t>객체 </a:t>
            </a:r>
            <a:r>
              <a:rPr lang="en-US" altLang="ko-KR" sz="2400" b="1" dirty="0">
                <a:solidFill>
                  <a:schemeClr val="tx1"/>
                </a:solidFill>
              </a:rPr>
              <a:t>rename</a:t>
            </a:r>
            <a:r>
              <a:rPr lang="ko-KR" altLang="en-US" sz="2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09545" y="924103"/>
            <a:ext cx="11756949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AutoShape 4" descr="Untitled">
            <a:extLst>
              <a:ext uri="{FF2B5EF4-FFF2-40B4-BE49-F238E27FC236}">
                <a16:creationId xmlns:a16="http://schemas.microsoft.com/office/drawing/2014/main" id="{92F41999-695C-129D-F233-87F611C9CB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0B16E6-C820-B986-A570-F97399573748}"/>
              </a:ext>
            </a:extLst>
          </p:cNvPr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Rename object </a:t>
            </a:r>
            <a:r>
              <a:rPr lang="ko-KR" altLang="en-US" sz="1400" b="1" dirty="0">
                <a:solidFill>
                  <a:schemeClr val="tx1"/>
                </a:solidFill>
              </a:rPr>
              <a:t>예시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773942-237D-C045-4B77-D1E11B8DF2CF}"/>
              </a:ext>
            </a:extLst>
          </p:cNvPr>
          <p:cNvSpPr/>
          <p:nvPr/>
        </p:nvSpPr>
        <p:spPr>
          <a:xfrm>
            <a:off x="515938" y="906169"/>
            <a:ext cx="11160126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solidFill>
                  <a:schemeClr val="tx1"/>
                </a:solidFill>
              </a:rPr>
              <a:t>S3</a:t>
            </a:r>
            <a:r>
              <a:rPr lang="ko-KR" altLang="en-US" b="1" dirty="0">
                <a:solidFill>
                  <a:schemeClr val="tx1"/>
                </a:solidFill>
              </a:rPr>
              <a:t>는 객체 변경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기능이 없어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객체 </a:t>
            </a:r>
            <a:r>
              <a:rPr lang="en-US" altLang="ko-KR" b="1" dirty="0">
                <a:solidFill>
                  <a:schemeClr val="tx1"/>
                </a:solidFill>
              </a:rPr>
              <a:t>rename </a:t>
            </a:r>
            <a:r>
              <a:rPr lang="ko-KR" altLang="en-US" b="1" dirty="0">
                <a:solidFill>
                  <a:schemeClr val="tx1"/>
                </a:solidFill>
              </a:rPr>
              <a:t>작업 시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새로운 객체로 생성하고 기존 객체를 삭제한다 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6602441-4CBD-99C2-AF38-091C635E1793}"/>
              </a:ext>
            </a:extLst>
          </p:cNvPr>
          <p:cNvGrpSpPr/>
          <p:nvPr/>
        </p:nvGrpSpPr>
        <p:grpSpPr>
          <a:xfrm>
            <a:off x="515936" y="2338677"/>
            <a:ext cx="5942013" cy="3943527"/>
            <a:chOff x="527812" y="2487849"/>
            <a:chExt cx="5568188" cy="360535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AB1A4ED-B94E-3C0D-9BCB-F4063F393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812" y="2487849"/>
              <a:ext cx="5568188" cy="360535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099D148-CF15-D90A-0F29-9D270CA66770}"/>
                </a:ext>
              </a:extLst>
            </p:cNvPr>
            <p:cNvSpPr/>
            <p:nvPr/>
          </p:nvSpPr>
          <p:spPr>
            <a:xfrm>
              <a:off x="996950" y="3406775"/>
              <a:ext cx="4654550" cy="15875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8BD7C2D7-6805-0876-0BF4-B722560720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533"/>
          <a:stretch/>
        </p:blipFill>
        <p:spPr>
          <a:xfrm>
            <a:off x="7200261" y="2338677"/>
            <a:ext cx="3710375" cy="399598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65BFC99-DF79-3FCE-D37F-00AF0AF807BD}"/>
              </a:ext>
            </a:extLst>
          </p:cNvPr>
          <p:cNvSpPr txBox="1"/>
          <p:nvPr/>
        </p:nvSpPr>
        <p:spPr>
          <a:xfrm>
            <a:off x="6635749" y="2003070"/>
            <a:ext cx="5030787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300" dirty="0"/>
              <a:t>Object name</a:t>
            </a:r>
            <a:r>
              <a:rPr lang="ko-KR" altLang="en-US" sz="1300" dirty="0"/>
              <a:t>이 </a:t>
            </a:r>
            <a:r>
              <a:rPr lang="en-US" altLang="ko-KR" sz="1300" dirty="0"/>
              <a:t>Report.pdf </a:t>
            </a:r>
            <a:r>
              <a:rPr lang="ko-KR" altLang="en-US" sz="1300" dirty="0"/>
              <a:t>→ </a:t>
            </a:r>
            <a:r>
              <a:rPr lang="en-US" altLang="ko-KR" sz="1300" dirty="0"/>
              <a:t>Report_rename.pdf</a:t>
            </a:r>
            <a:r>
              <a:rPr lang="ko-KR" altLang="en-US" sz="1300" dirty="0"/>
              <a:t> 변경됨 </a:t>
            </a:r>
            <a:endParaRPr lang="en-US" altLang="ko-KR" sz="1300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7C43F8F-F5A0-CF7F-E1F6-27621FE9B416}"/>
              </a:ext>
            </a:extLst>
          </p:cNvPr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682DB4-633E-ADEA-B2D3-715F1590F8D7}"/>
              </a:ext>
            </a:extLst>
          </p:cNvPr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2. AWS S3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97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8" y="231775"/>
            <a:ext cx="9282486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Data Lake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1. Data Lake on AWS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5463" y="2022118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2" name="Picture 2" descr="https://d2908q01vomqb2.cloudfront.net/da4b9237bacccdf19c0760cab7aec4a8359010b0/2019/06/25/320x320-what-is-a-data-lake.b32634fa96e91bb5670b885be9428a2c0c40c76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49" y="1237894"/>
            <a:ext cx="5013501" cy="50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303" y="1732857"/>
            <a:ext cx="5087043" cy="422344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8280400" y="2286000"/>
            <a:ext cx="2438400" cy="330200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003" y="2204354"/>
            <a:ext cx="5080066" cy="113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36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그룹 88">
            <a:extLst>
              <a:ext uri="{FF2B5EF4-FFF2-40B4-BE49-F238E27FC236}">
                <a16:creationId xmlns:a16="http://schemas.microsoft.com/office/drawing/2014/main" id="{46ACBBCF-8E15-2335-7B3B-925DCC7B5595}"/>
              </a:ext>
            </a:extLst>
          </p:cNvPr>
          <p:cNvGrpSpPr/>
          <p:nvPr/>
        </p:nvGrpSpPr>
        <p:grpSpPr>
          <a:xfrm>
            <a:off x="8738882" y="3883360"/>
            <a:ext cx="1561722" cy="1561722"/>
            <a:chOff x="933883" y="3779654"/>
            <a:chExt cx="1561722" cy="1561722"/>
          </a:xfrm>
        </p:grpSpPr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30B5A190-E2F5-8F3B-7DD3-F3F7F6FD7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883" y="3779654"/>
              <a:ext cx="1561722" cy="1561722"/>
            </a:xfrm>
            <a:prstGeom prst="rect">
              <a:avLst/>
            </a:prstGeom>
          </p:spPr>
        </p:pic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264B8E55-8A7C-544F-F61E-E9DB225E4551}"/>
                </a:ext>
              </a:extLst>
            </p:cNvPr>
            <p:cNvSpPr/>
            <p:nvPr/>
          </p:nvSpPr>
          <p:spPr>
            <a:xfrm>
              <a:off x="1258136" y="4144489"/>
              <a:ext cx="855750" cy="1097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tx1"/>
                  </a:solidFill>
                  <a:latin typeface="+mj-ea"/>
                  <a:ea typeface="+mj-ea"/>
                </a:rPr>
                <a:t>1 2 3  </a:t>
              </a:r>
              <a:endParaRPr lang="ko-KR" altLang="en-US" sz="16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515937" y="231775"/>
            <a:ext cx="6119813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2.7 S3</a:t>
            </a:r>
            <a:r>
              <a:rPr lang="ko-KR" altLang="en-US" sz="2400" b="1" dirty="0">
                <a:solidFill>
                  <a:schemeClr val="tx1"/>
                </a:solidFill>
              </a:rPr>
              <a:t>의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</a:rPr>
              <a:t>파일 변경 방식 </a:t>
            </a:r>
            <a:r>
              <a:rPr lang="en-US" altLang="ko-KR" sz="2400" b="1" dirty="0">
                <a:solidFill>
                  <a:schemeClr val="tx1"/>
                </a:solidFill>
              </a:rPr>
              <a:t>– </a:t>
            </a:r>
            <a:r>
              <a:rPr lang="ko-KR" altLang="en-US" sz="2400" b="1" dirty="0">
                <a:solidFill>
                  <a:schemeClr val="tx1"/>
                </a:solidFill>
              </a:rPr>
              <a:t>객체 내용 변경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09545" y="924103"/>
            <a:ext cx="11756949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AutoShape 4" descr="Untitled">
            <a:extLst>
              <a:ext uri="{FF2B5EF4-FFF2-40B4-BE49-F238E27FC236}">
                <a16:creationId xmlns:a16="http://schemas.microsoft.com/office/drawing/2014/main" id="{92F41999-695C-129D-F233-87F611C9CB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09209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0B16E6-C820-B986-A570-F97399573748}"/>
              </a:ext>
            </a:extLst>
          </p:cNvPr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Object </a:t>
            </a:r>
            <a:r>
              <a:rPr lang="ko-KR" altLang="en-US" sz="1400" b="1" dirty="0">
                <a:solidFill>
                  <a:schemeClr val="tx1"/>
                </a:solidFill>
              </a:rPr>
              <a:t>파일 내용 변경 방식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773942-237D-C045-4B77-D1E11B8DF2CF}"/>
              </a:ext>
            </a:extLst>
          </p:cNvPr>
          <p:cNvSpPr/>
          <p:nvPr/>
        </p:nvSpPr>
        <p:spPr>
          <a:xfrm>
            <a:off x="515938" y="906169"/>
            <a:ext cx="11160126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S3</a:t>
            </a:r>
            <a:r>
              <a:rPr lang="ko-KR" altLang="en-US" sz="2000" b="1" dirty="0">
                <a:solidFill>
                  <a:schemeClr val="tx1"/>
                </a:solidFill>
              </a:rPr>
              <a:t>에 업로드 된 객체 파일의 내용 변경은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불가하므로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따로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복사해서 수정한다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2E2795C-340B-6B7D-141D-11C5B768195F}"/>
              </a:ext>
            </a:extLst>
          </p:cNvPr>
          <p:cNvGrpSpPr/>
          <p:nvPr/>
        </p:nvGrpSpPr>
        <p:grpSpPr>
          <a:xfrm>
            <a:off x="3396338" y="2523215"/>
            <a:ext cx="5040312" cy="3521319"/>
            <a:chOff x="3396338" y="2523215"/>
            <a:chExt cx="5040312" cy="352131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6D0FEC3-7AA0-14C6-E982-67A74D587DAC}"/>
                </a:ext>
              </a:extLst>
            </p:cNvPr>
            <p:cNvSpPr/>
            <p:nvPr/>
          </p:nvSpPr>
          <p:spPr>
            <a:xfrm>
              <a:off x="3396338" y="3081400"/>
              <a:ext cx="5040312" cy="296313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5CFD0BC-500B-11E2-4AE5-4BFB9DAA3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2123" y="2523215"/>
              <a:ext cx="952500" cy="95250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7408102-D37E-439A-C5CA-79B40568C728}"/>
              </a:ext>
            </a:extLst>
          </p:cNvPr>
          <p:cNvGrpSpPr/>
          <p:nvPr/>
        </p:nvGrpSpPr>
        <p:grpSpPr>
          <a:xfrm>
            <a:off x="522066" y="2595521"/>
            <a:ext cx="2420083" cy="1112882"/>
            <a:chOff x="522066" y="2623082"/>
            <a:chExt cx="2420083" cy="1112882"/>
          </a:xfrm>
        </p:grpSpPr>
        <p:pic>
          <p:nvPicPr>
            <p:cNvPr id="13" name="Picture 4" descr="AWS Simple Icons Explained: The Storage Set | Gliffy by Perforce">
              <a:extLst>
                <a:ext uri="{FF2B5EF4-FFF2-40B4-BE49-F238E27FC236}">
                  <a16:creationId xmlns:a16="http://schemas.microsoft.com/office/drawing/2014/main" id="{C070EC45-F166-FB8A-FEB5-5EC9A3CE01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3060" y="2623082"/>
              <a:ext cx="758096" cy="749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FE3FA13-E8F1-83A3-9C2C-DE67E01C4ADF}"/>
                </a:ext>
              </a:extLst>
            </p:cNvPr>
            <p:cNvSpPr txBox="1"/>
            <p:nvPr/>
          </p:nvSpPr>
          <p:spPr>
            <a:xfrm>
              <a:off x="522066" y="3443576"/>
              <a:ext cx="2420083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00" dirty="0"/>
                <a:t>S3://dataset/text/number.txt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C1015ED-457C-0B19-CE8B-5DC302DACA98}"/>
              </a:ext>
            </a:extLst>
          </p:cNvPr>
          <p:cNvGrpSpPr/>
          <p:nvPr/>
        </p:nvGrpSpPr>
        <p:grpSpPr>
          <a:xfrm>
            <a:off x="9106564" y="2595521"/>
            <a:ext cx="2420083" cy="1112882"/>
            <a:chOff x="522066" y="2623082"/>
            <a:chExt cx="2420083" cy="1112882"/>
          </a:xfrm>
        </p:grpSpPr>
        <p:pic>
          <p:nvPicPr>
            <p:cNvPr id="46" name="Picture 4" descr="AWS Simple Icons Explained: The Storage Set | Gliffy by Perforce">
              <a:extLst>
                <a:ext uri="{FF2B5EF4-FFF2-40B4-BE49-F238E27FC236}">
                  <a16:creationId xmlns:a16="http://schemas.microsoft.com/office/drawing/2014/main" id="{A5345B3B-6950-9D4A-9CBB-5AC0C19126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3060" y="2623082"/>
              <a:ext cx="758096" cy="749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99A451A-182B-9189-8CD6-2C828A1A1217}"/>
                </a:ext>
              </a:extLst>
            </p:cNvPr>
            <p:cNvSpPr txBox="1"/>
            <p:nvPr/>
          </p:nvSpPr>
          <p:spPr>
            <a:xfrm>
              <a:off x="522066" y="3443576"/>
              <a:ext cx="2420083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00" dirty="0"/>
                <a:t>S3://dataset/text/number.txt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9671C1C-F522-7539-0FF7-11C6418B5207}"/>
              </a:ext>
            </a:extLst>
          </p:cNvPr>
          <p:cNvGrpSpPr/>
          <p:nvPr/>
        </p:nvGrpSpPr>
        <p:grpSpPr>
          <a:xfrm>
            <a:off x="922008" y="3870432"/>
            <a:ext cx="1561722" cy="1561722"/>
            <a:chOff x="933883" y="3779654"/>
            <a:chExt cx="1561722" cy="1561722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CD56152-8CB8-D056-4A40-5EE0AFDBC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883" y="3779654"/>
              <a:ext cx="1561722" cy="1561722"/>
            </a:xfrm>
            <a:prstGeom prst="rect">
              <a:avLst/>
            </a:prstGeom>
          </p:spPr>
        </p:pic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1768655E-5B64-8A3D-E9DC-A24C952DD107}"/>
                </a:ext>
              </a:extLst>
            </p:cNvPr>
            <p:cNvSpPr/>
            <p:nvPr/>
          </p:nvSpPr>
          <p:spPr>
            <a:xfrm>
              <a:off x="1258136" y="4144489"/>
              <a:ext cx="855750" cy="1097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tx1"/>
                  </a:solidFill>
                  <a:latin typeface="+mj-ea"/>
                  <a:ea typeface="+mj-ea"/>
                </a:rPr>
                <a:t>1 2 3  </a:t>
              </a:r>
              <a:endParaRPr lang="ko-KR" altLang="en-US" sz="16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49BB5DC-1E90-21BE-0726-B9FF235D3BD5}"/>
              </a:ext>
            </a:extLst>
          </p:cNvPr>
          <p:cNvGrpSpPr/>
          <p:nvPr/>
        </p:nvGrpSpPr>
        <p:grpSpPr>
          <a:xfrm>
            <a:off x="10316605" y="3870432"/>
            <a:ext cx="1561722" cy="1561722"/>
            <a:chOff x="933883" y="3779654"/>
            <a:chExt cx="1561722" cy="1561722"/>
          </a:xfrm>
        </p:grpSpPr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95B932CC-6446-8177-FF92-D2EAF1094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883" y="3779654"/>
              <a:ext cx="1561722" cy="1561722"/>
            </a:xfrm>
            <a:prstGeom prst="rect">
              <a:avLst/>
            </a:prstGeom>
          </p:spPr>
        </p:pic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045EA68-BA4F-7978-1097-2EF43CF67B92}"/>
                </a:ext>
              </a:extLst>
            </p:cNvPr>
            <p:cNvSpPr/>
            <p:nvPr/>
          </p:nvSpPr>
          <p:spPr>
            <a:xfrm>
              <a:off x="1258136" y="4144489"/>
              <a:ext cx="855750" cy="10970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tx1"/>
                  </a:solidFill>
                  <a:latin typeface="+mj-ea"/>
                  <a:ea typeface="+mj-ea"/>
                </a:rPr>
                <a:t>1 2 3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600" b="1" dirty="0">
                  <a:solidFill>
                    <a:schemeClr val="tx1"/>
                  </a:solidFill>
                  <a:latin typeface="+mj-ea"/>
                  <a:ea typeface="+mj-ea"/>
                </a:rPr>
                <a:t>4 5 6  </a:t>
              </a:r>
              <a:endParaRPr lang="ko-KR" altLang="en-US" sz="16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00EC55CB-A0E6-CC62-38CB-B3A0D6A14169}"/>
              </a:ext>
            </a:extLst>
          </p:cNvPr>
          <p:cNvGrpSpPr/>
          <p:nvPr/>
        </p:nvGrpSpPr>
        <p:grpSpPr>
          <a:xfrm>
            <a:off x="2483730" y="4257072"/>
            <a:ext cx="1344723" cy="394221"/>
            <a:chOff x="2483730" y="4257072"/>
            <a:chExt cx="1344723" cy="394221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B8C49ADF-A607-EF6B-27D2-42B99EA35A42}"/>
                </a:ext>
              </a:extLst>
            </p:cNvPr>
            <p:cNvCxnSpPr>
              <a:cxnSpLocks/>
              <a:stCxn id="50" idx="3"/>
              <a:endCxn id="66" idx="1"/>
            </p:cNvCxnSpPr>
            <p:nvPr/>
          </p:nvCxnSpPr>
          <p:spPr>
            <a:xfrm>
              <a:off x="2483730" y="4651293"/>
              <a:ext cx="1344723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0B05DC2-3C52-6398-61D9-9D97B4E515AD}"/>
                </a:ext>
              </a:extLst>
            </p:cNvPr>
            <p:cNvSpPr txBox="1"/>
            <p:nvPr/>
          </p:nvSpPr>
          <p:spPr>
            <a:xfrm>
              <a:off x="2702674" y="4257072"/>
              <a:ext cx="959419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300" b="1" dirty="0"/>
                <a:t>download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3CE81561-B129-32FA-4D48-BFAE948497B2}"/>
              </a:ext>
            </a:extLst>
          </p:cNvPr>
          <p:cNvGrpSpPr/>
          <p:nvPr/>
        </p:nvGrpSpPr>
        <p:grpSpPr>
          <a:xfrm>
            <a:off x="5390175" y="4257072"/>
            <a:ext cx="1018119" cy="394221"/>
            <a:chOff x="5390175" y="4257072"/>
            <a:chExt cx="1018119" cy="394221"/>
          </a:xfrm>
        </p:grpSpPr>
        <p:cxnSp>
          <p:nvCxnSpPr>
            <p:cNvPr id="79" name="직선 화살표 연결선 78">
              <a:extLst>
                <a:ext uri="{FF2B5EF4-FFF2-40B4-BE49-F238E27FC236}">
                  <a16:creationId xmlns:a16="http://schemas.microsoft.com/office/drawing/2014/main" id="{6EC99AB9-9092-B945-79D0-3F8986C6C9E2}"/>
                </a:ext>
              </a:extLst>
            </p:cNvPr>
            <p:cNvCxnSpPr>
              <a:cxnSpLocks/>
              <a:stCxn id="66" idx="3"/>
              <a:endCxn id="72" idx="1"/>
            </p:cNvCxnSpPr>
            <p:nvPr/>
          </p:nvCxnSpPr>
          <p:spPr>
            <a:xfrm>
              <a:off x="5390175" y="4651293"/>
              <a:ext cx="1018119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E64BC06-C0BE-DB4E-01D6-9662ED4B6D0B}"/>
                </a:ext>
              </a:extLst>
            </p:cNvPr>
            <p:cNvSpPr txBox="1"/>
            <p:nvPr/>
          </p:nvSpPr>
          <p:spPr>
            <a:xfrm>
              <a:off x="5419525" y="4257072"/>
              <a:ext cx="959419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300" b="1" dirty="0"/>
                <a:t>update</a:t>
              </a:r>
            </a:p>
          </p:txBody>
        </p:sp>
      </p:grpSp>
      <p:sp>
        <p:nvSpPr>
          <p:cNvPr id="96" name="곱하기 기호 95">
            <a:extLst>
              <a:ext uri="{FF2B5EF4-FFF2-40B4-BE49-F238E27FC236}">
                <a16:creationId xmlns:a16="http://schemas.microsoft.com/office/drawing/2014/main" id="{E392DB4C-2AFC-4E32-0370-16379C626EF6}"/>
              </a:ext>
            </a:extLst>
          </p:cNvPr>
          <p:cNvSpPr/>
          <p:nvPr/>
        </p:nvSpPr>
        <p:spPr>
          <a:xfrm>
            <a:off x="8584755" y="3925313"/>
            <a:ext cx="1838881" cy="1838881"/>
          </a:xfrm>
          <a:prstGeom prst="mathMultiply">
            <a:avLst>
              <a:gd name="adj1" fmla="val 8312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C98B894B-7631-4E08-5976-1D4F745E52EC}"/>
              </a:ext>
            </a:extLst>
          </p:cNvPr>
          <p:cNvGrpSpPr/>
          <p:nvPr/>
        </p:nvGrpSpPr>
        <p:grpSpPr>
          <a:xfrm>
            <a:off x="3828453" y="3870432"/>
            <a:ext cx="1561722" cy="1867038"/>
            <a:chOff x="3828453" y="3870432"/>
            <a:chExt cx="1561722" cy="1867038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0D6BFDBB-B175-C747-D976-A35EAD361908}"/>
                </a:ext>
              </a:extLst>
            </p:cNvPr>
            <p:cNvGrpSpPr/>
            <p:nvPr/>
          </p:nvGrpSpPr>
          <p:grpSpPr>
            <a:xfrm>
              <a:off x="3828453" y="3870432"/>
              <a:ext cx="1561722" cy="1561722"/>
              <a:chOff x="933883" y="3779654"/>
              <a:chExt cx="1561722" cy="1561722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2A837FE0-2693-D317-8C31-52AC3A1A5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883" y="3779654"/>
                <a:ext cx="1561722" cy="1561722"/>
              </a:xfrm>
              <a:prstGeom prst="rect">
                <a:avLst/>
              </a:prstGeom>
            </p:spPr>
          </p:pic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24C07941-3696-253D-1FD9-3234E65015BD}"/>
                  </a:ext>
                </a:extLst>
              </p:cNvPr>
              <p:cNvSpPr/>
              <p:nvPr/>
            </p:nvSpPr>
            <p:spPr>
              <a:xfrm>
                <a:off x="1258136" y="4144489"/>
                <a:ext cx="855750" cy="1097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1 2 3  </a:t>
                </a:r>
                <a:endParaRPr lang="ko-KR" altLang="en-US" sz="16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EE83E86-E174-25AC-5411-A287717EFD74}"/>
                </a:ext>
              </a:extLst>
            </p:cNvPr>
            <p:cNvSpPr txBox="1"/>
            <p:nvPr/>
          </p:nvSpPr>
          <p:spPr>
            <a:xfrm>
              <a:off x="4053405" y="5445082"/>
              <a:ext cx="1111819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00" dirty="0"/>
                <a:t>number.txt</a:t>
              </a: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7865B1AA-922A-7432-95B3-BB980ABB8EED}"/>
              </a:ext>
            </a:extLst>
          </p:cNvPr>
          <p:cNvGrpSpPr/>
          <p:nvPr/>
        </p:nvGrpSpPr>
        <p:grpSpPr>
          <a:xfrm>
            <a:off x="6408294" y="3870432"/>
            <a:ext cx="1561722" cy="1867038"/>
            <a:chOff x="6408294" y="3870432"/>
            <a:chExt cx="1561722" cy="1867038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AB2685E0-A026-3537-23DD-95A69ECF2620}"/>
                </a:ext>
              </a:extLst>
            </p:cNvPr>
            <p:cNvGrpSpPr/>
            <p:nvPr/>
          </p:nvGrpSpPr>
          <p:grpSpPr>
            <a:xfrm>
              <a:off x="6408294" y="3870432"/>
              <a:ext cx="1561722" cy="1561722"/>
              <a:chOff x="933883" y="3779654"/>
              <a:chExt cx="1561722" cy="1561722"/>
            </a:xfrm>
          </p:grpSpPr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60A4AA22-37FD-8826-299D-157B2AF56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3883" y="3779654"/>
                <a:ext cx="1561722" cy="1561722"/>
              </a:xfrm>
              <a:prstGeom prst="rect">
                <a:avLst/>
              </a:prstGeom>
            </p:spPr>
          </p:pic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D52092E8-BC8B-ADA5-6D34-E1F7A51D6110}"/>
                  </a:ext>
                </a:extLst>
              </p:cNvPr>
              <p:cNvSpPr/>
              <p:nvPr/>
            </p:nvSpPr>
            <p:spPr>
              <a:xfrm>
                <a:off x="1258136" y="4144489"/>
                <a:ext cx="855750" cy="10970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1 2 3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4 5 6  </a:t>
                </a:r>
                <a:endParaRPr lang="ko-KR" altLang="en-US" sz="16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888718E-E619-639F-441A-A68B4F5C7EBA}"/>
                </a:ext>
              </a:extLst>
            </p:cNvPr>
            <p:cNvSpPr txBox="1"/>
            <p:nvPr/>
          </p:nvSpPr>
          <p:spPr>
            <a:xfrm>
              <a:off x="6633246" y="5445082"/>
              <a:ext cx="1111819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00" dirty="0"/>
                <a:t>number.txt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9E9A83E-1EC1-92DD-A13C-9DF8DBAEA052}"/>
              </a:ext>
            </a:extLst>
          </p:cNvPr>
          <p:cNvGrpSpPr/>
          <p:nvPr/>
        </p:nvGrpSpPr>
        <p:grpSpPr>
          <a:xfrm>
            <a:off x="7934960" y="4257072"/>
            <a:ext cx="2381645" cy="394221"/>
            <a:chOff x="7934960" y="4257072"/>
            <a:chExt cx="2381645" cy="394221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4C315BF-27BD-3D76-CDEB-68EA6A2D40F6}"/>
                </a:ext>
              </a:extLst>
            </p:cNvPr>
            <p:cNvSpPr txBox="1"/>
            <p:nvPr/>
          </p:nvSpPr>
          <p:spPr>
            <a:xfrm>
              <a:off x="7934960" y="4257072"/>
              <a:ext cx="959419" cy="29238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300" b="1" dirty="0"/>
                <a:t>upload</a:t>
              </a:r>
            </a:p>
          </p:txBody>
        </p: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081D3FE9-E5B1-A57D-8476-E6D226CE69E8}"/>
                </a:ext>
              </a:extLst>
            </p:cNvPr>
            <p:cNvCxnSpPr>
              <a:cxnSpLocks/>
              <a:stCxn id="72" idx="3"/>
              <a:endCxn id="75" idx="1"/>
            </p:cNvCxnSpPr>
            <p:nvPr/>
          </p:nvCxnSpPr>
          <p:spPr>
            <a:xfrm>
              <a:off x="7970016" y="4651293"/>
              <a:ext cx="2346589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80F2E5F-1A7F-5C8B-0FAB-8D21A001956D}"/>
              </a:ext>
            </a:extLst>
          </p:cNvPr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D02E8E-A0A7-B347-22B6-3603580F981C}"/>
              </a:ext>
            </a:extLst>
          </p:cNvPr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2. AWS S3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78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5409733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2.8 </a:t>
            </a:r>
            <a:r>
              <a:rPr lang="ko-KR" altLang="en-US" sz="2400" b="1" dirty="0">
                <a:solidFill>
                  <a:schemeClr val="tx1"/>
                </a:solidFill>
              </a:rPr>
              <a:t>삭제된 객체 복구 불가능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09545" y="924103"/>
            <a:ext cx="11756949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S3</a:t>
            </a:r>
            <a:r>
              <a:rPr lang="ko-KR" altLang="en-US" sz="2000" b="1" dirty="0">
                <a:solidFill>
                  <a:schemeClr val="tx1"/>
                </a:solidFill>
              </a:rPr>
              <a:t>는 </a:t>
            </a:r>
            <a:r>
              <a:rPr lang="en-US" altLang="ko-KR" sz="2000" b="1" dirty="0">
                <a:solidFill>
                  <a:schemeClr val="tx1"/>
                </a:solidFill>
              </a:rPr>
              <a:t>“</a:t>
            </a:r>
            <a:r>
              <a:rPr lang="ko-KR" altLang="en-US" sz="2000" b="1" dirty="0">
                <a:solidFill>
                  <a:schemeClr val="tx1"/>
                </a:solidFill>
              </a:rPr>
              <a:t>휴지통</a:t>
            </a:r>
            <a:r>
              <a:rPr lang="en-US" altLang="ko-KR" sz="2000" b="1" dirty="0">
                <a:solidFill>
                  <a:schemeClr val="tx1"/>
                </a:solidFill>
              </a:rPr>
              <a:t>” </a:t>
            </a:r>
            <a:r>
              <a:rPr lang="ko-KR" altLang="en-US" sz="2000" b="1" dirty="0">
                <a:solidFill>
                  <a:schemeClr val="tx1"/>
                </a:solidFill>
              </a:rPr>
              <a:t>과 같은 기능이 없어 객체를 삭제하면 복구는 불가능하다</a:t>
            </a:r>
          </a:p>
        </p:txBody>
      </p:sp>
      <p:sp>
        <p:nvSpPr>
          <p:cNvPr id="3" name="AutoShape 4" descr="Untitled">
            <a:extLst>
              <a:ext uri="{FF2B5EF4-FFF2-40B4-BE49-F238E27FC236}">
                <a16:creationId xmlns:a16="http://schemas.microsoft.com/office/drawing/2014/main" id="{92F41999-695C-129D-F233-87F611C9CB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0B16E6-C820-B986-A570-F97399573748}"/>
              </a:ext>
            </a:extLst>
          </p:cNvPr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객체 삭제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D0E12-7316-D4CC-BC34-0D28B070D789}"/>
              </a:ext>
            </a:extLst>
          </p:cNvPr>
          <p:cNvSpPr txBox="1"/>
          <p:nvPr/>
        </p:nvSpPr>
        <p:spPr>
          <a:xfrm>
            <a:off x="501246" y="2145944"/>
            <a:ext cx="609600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/>
              <a:t>※ </a:t>
            </a:r>
            <a:r>
              <a:rPr lang="ko-KR" altLang="en-US" sz="1300" dirty="0"/>
              <a:t>객체를 삭제하면 복구는 불가능하므로</a:t>
            </a:r>
            <a:r>
              <a:rPr lang="en-US" altLang="ko-KR" sz="1300" dirty="0"/>
              <a:t>, </a:t>
            </a:r>
            <a:r>
              <a:rPr lang="ko-KR" altLang="en-US" sz="1300" dirty="0"/>
              <a:t>삭제 작업 시 주의한다</a:t>
            </a:r>
            <a:endParaRPr lang="en-US" altLang="ko-KR" sz="13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773942-237D-C045-4B77-D1E11B8DF2CF}"/>
              </a:ext>
            </a:extLst>
          </p:cNvPr>
          <p:cNvSpPr/>
          <p:nvPr/>
        </p:nvSpPr>
        <p:spPr>
          <a:xfrm>
            <a:off x="515938" y="906169"/>
            <a:ext cx="11160126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700" b="1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24E385-C0E0-8D0A-CEFE-B651656A25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943" b="27229"/>
          <a:stretch/>
        </p:blipFill>
        <p:spPr>
          <a:xfrm>
            <a:off x="640806" y="2715807"/>
            <a:ext cx="4915444" cy="324855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7418B05-93F9-EFF9-EE40-5C5534B67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0694" y="2715807"/>
            <a:ext cx="3947276" cy="321997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6D46925-AC2A-01B7-761B-9F130772C637}"/>
              </a:ext>
            </a:extLst>
          </p:cNvPr>
          <p:cNvGrpSpPr/>
          <p:nvPr/>
        </p:nvGrpSpPr>
        <p:grpSpPr>
          <a:xfrm>
            <a:off x="5829049" y="3918011"/>
            <a:ext cx="1218847" cy="405697"/>
            <a:chOff x="5738036" y="3918011"/>
            <a:chExt cx="1218847" cy="405697"/>
          </a:xfrm>
        </p:grpSpPr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B35C305-65C4-1D5D-28E7-FB9D7BB08379}"/>
                </a:ext>
              </a:extLst>
            </p:cNvPr>
            <p:cNvCxnSpPr/>
            <p:nvPr/>
          </p:nvCxnSpPr>
          <p:spPr>
            <a:xfrm>
              <a:off x="5738036" y="4323708"/>
              <a:ext cx="1218847" cy="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DDF831-B56B-6972-383E-A3E687A5D2D3}"/>
                </a:ext>
              </a:extLst>
            </p:cNvPr>
            <p:cNvSpPr txBox="1"/>
            <p:nvPr/>
          </p:nvSpPr>
          <p:spPr>
            <a:xfrm>
              <a:off x="5939333" y="3918011"/>
              <a:ext cx="816254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300" dirty="0"/>
                <a:t>DELETE</a:t>
              </a:r>
            </a:p>
          </p:txBody>
        </p:sp>
      </p:grp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247B14E-B0A5-988F-A14A-4E8766AA51EF}"/>
              </a:ext>
            </a:extLst>
          </p:cNvPr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D29C91-55FE-F5E6-1187-9A96E5B83F8D}"/>
              </a:ext>
            </a:extLst>
          </p:cNvPr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2. AWS S3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7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5409733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2.9 Storage class (1/3)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9545" y="924103"/>
            <a:ext cx="11756949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15937" y="1615643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데이터 접근 주기에 따른 </a:t>
            </a:r>
            <a:r>
              <a:rPr lang="en-US" altLang="ko-KR" sz="1400" b="1" dirty="0">
                <a:solidFill>
                  <a:schemeClr val="tx1"/>
                </a:solidFill>
              </a:rPr>
              <a:t>Storage Class</a:t>
            </a:r>
            <a:r>
              <a:rPr lang="ko-KR" altLang="en-US" sz="1400" b="1" dirty="0">
                <a:solidFill>
                  <a:schemeClr val="tx1"/>
                </a:solidFill>
              </a:rPr>
              <a:t> 분류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AD6519-63F2-3E7D-03C7-64751389CF32}"/>
              </a:ext>
            </a:extLst>
          </p:cNvPr>
          <p:cNvSpPr/>
          <p:nvPr/>
        </p:nvSpPr>
        <p:spPr>
          <a:xfrm>
            <a:off x="515938" y="889139"/>
            <a:ext cx="1116012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700" b="1" dirty="0">
                <a:solidFill>
                  <a:schemeClr val="tx1"/>
                </a:solidFill>
              </a:rPr>
              <a:t>데이터의 접근 빈도</a:t>
            </a:r>
            <a:r>
              <a:rPr lang="en-US" altLang="ko-KR" sz="1700" b="1" dirty="0">
                <a:solidFill>
                  <a:schemeClr val="tx1"/>
                </a:solidFill>
              </a:rPr>
              <a:t>, </a:t>
            </a:r>
            <a:r>
              <a:rPr lang="ko-KR" altLang="en-US" sz="1700" b="1" dirty="0">
                <a:solidFill>
                  <a:schemeClr val="tx1"/>
                </a:solidFill>
              </a:rPr>
              <a:t>복원력 및 비용의 요구사항에 따라 선택할 수 있는 다양한 </a:t>
            </a:r>
            <a:r>
              <a:rPr lang="en-US" altLang="ko-KR" sz="1700" b="1" dirty="0">
                <a:solidFill>
                  <a:schemeClr val="tx1"/>
                </a:solidFill>
              </a:rPr>
              <a:t>Storage class </a:t>
            </a:r>
            <a:r>
              <a:rPr lang="ko-KR" altLang="en-US" sz="1700" b="1" dirty="0">
                <a:solidFill>
                  <a:schemeClr val="tx1"/>
                </a:solidFill>
              </a:rPr>
              <a:t>가 존재하며</a:t>
            </a:r>
            <a:endParaRPr lang="en-US" altLang="ko-KR" sz="17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700" b="1" dirty="0">
                <a:solidFill>
                  <a:schemeClr val="tx1"/>
                </a:solidFill>
              </a:rPr>
              <a:t>S3</a:t>
            </a:r>
            <a:r>
              <a:rPr lang="ko-KR" altLang="en-US" sz="1700" b="1" dirty="0">
                <a:solidFill>
                  <a:schemeClr val="tx1"/>
                </a:solidFill>
              </a:rPr>
              <a:t>의 각 객체에 대해 적합한 </a:t>
            </a:r>
            <a:r>
              <a:rPr lang="en-US" altLang="ko-KR" sz="1700" b="1" dirty="0">
                <a:solidFill>
                  <a:schemeClr val="tx1"/>
                </a:solidFill>
              </a:rPr>
              <a:t>Storage class</a:t>
            </a:r>
            <a:r>
              <a:rPr lang="ko-KR" altLang="en-US" sz="1700" b="1" dirty="0">
                <a:solidFill>
                  <a:schemeClr val="tx1"/>
                </a:solidFill>
              </a:rPr>
              <a:t>를 선택하여 비용 최적화를 할 수 있다</a:t>
            </a:r>
            <a:endParaRPr lang="en-US" altLang="ko-KR" sz="1700" b="1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892F224-49A7-59AD-BE29-38FCEB43BECD}"/>
              </a:ext>
            </a:extLst>
          </p:cNvPr>
          <p:cNvGrpSpPr/>
          <p:nvPr/>
        </p:nvGrpSpPr>
        <p:grpSpPr>
          <a:xfrm>
            <a:off x="515937" y="2307771"/>
            <a:ext cx="11160126" cy="3799115"/>
            <a:chOff x="515937" y="2307771"/>
            <a:chExt cx="11196638" cy="3799115"/>
          </a:xfrm>
        </p:grpSpPr>
        <p:sp>
          <p:nvSpPr>
            <p:cNvPr id="3" name="AutoShape 4" descr="Untitled">
              <a:extLst>
                <a:ext uri="{FF2B5EF4-FFF2-40B4-BE49-F238E27FC236}">
                  <a16:creationId xmlns:a16="http://schemas.microsoft.com/office/drawing/2014/main" id="{92F41999-695C-129D-F233-87F611C9CBA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B27B760-77B1-CD4A-4253-63A296A008E6}"/>
                </a:ext>
              </a:extLst>
            </p:cNvPr>
            <p:cNvGrpSpPr/>
            <p:nvPr/>
          </p:nvGrpSpPr>
          <p:grpSpPr>
            <a:xfrm>
              <a:off x="515937" y="2307771"/>
              <a:ext cx="11196638" cy="3799115"/>
              <a:chOff x="515937" y="2307771"/>
              <a:chExt cx="11160126" cy="3799115"/>
            </a:xfrm>
          </p:grpSpPr>
          <p:sp>
            <p:nvSpPr>
              <p:cNvPr id="4" name="직사각형 3">
                <a:extLst>
                  <a:ext uri="{FF2B5EF4-FFF2-40B4-BE49-F238E27FC236}">
                    <a16:creationId xmlns:a16="http://schemas.microsoft.com/office/drawing/2014/main" id="{8B59F10E-121F-297D-E96A-9FB252FBAEB5}"/>
                  </a:ext>
                </a:extLst>
              </p:cNvPr>
              <p:cNvSpPr/>
              <p:nvPr/>
            </p:nvSpPr>
            <p:spPr>
              <a:xfrm>
                <a:off x="515937" y="2307771"/>
                <a:ext cx="11160126" cy="3799115"/>
              </a:xfrm>
              <a:prstGeom prst="rect">
                <a:avLst/>
              </a:prstGeom>
              <a:solidFill>
                <a:srgbClr val="28282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E49594B-4122-5A23-59E1-315463D92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631" y="2396063"/>
                <a:ext cx="11150432" cy="2328337"/>
              </a:xfrm>
              <a:prstGeom prst="rect">
                <a:avLst/>
              </a:prstGeom>
            </p:spPr>
          </p:pic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184D3C1-AC15-0397-6DFD-F6AB8115AF41}"/>
                </a:ext>
              </a:extLst>
            </p:cNvPr>
            <p:cNvSpPr/>
            <p:nvPr/>
          </p:nvSpPr>
          <p:spPr>
            <a:xfrm>
              <a:off x="525663" y="4272479"/>
              <a:ext cx="11140674" cy="725278"/>
            </a:xfrm>
            <a:prstGeom prst="rect">
              <a:avLst/>
            </a:prstGeom>
            <a:solidFill>
              <a:srgbClr val="282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3FE284C-556C-6F3A-D8CC-946F9B88812F}"/>
              </a:ext>
            </a:extLst>
          </p:cNvPr>
          <p:cNvGrpSpPr/>
          <p:nvPr/>
        </p:nvGrpSpPr>
        <p:grpSpPr>
          <a:xfrm>
            <a:off x="581035" y="4519326"/>
            <a:ext cx="10958046" cy="236203"/>
            <a:chOff x="638398" y="4557426"/>
            <a:chExt cx="10993897" cy="236203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6DE5B091-CACC-3BAF-9D85-1019F7250A40}"/>
                </a:ext>
              </a:extLst>
            </p:cNvPr>
            <p:cNvCxnSpPr>
              <a:cxnSpLocks/>
            </p:cNvCxnSpPr>
            <p:nvPr/>
          </p:nvCxnSpPr>
          <p:spPr>
            <a:xfrm>
              <a:off x="1815347" y="4689815"/>
              <a:ext cx="8640000" cy="0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923310F-7B2B-D817-3FFE-12322738D685}"/>
                </a:ext>
              </a:extLst>
            </p:cNvPr>
            <p:cNvSpPr/>
            <p:nvPr/>
          </p:nvSpPr>
          <p:spPr>
            <a:xfrm>
              <a:off x="5433347" y="4586001"/>
              <a:ext cx="1404000" cy="207628"/>
            </a:xfrm>
            <a:prstGeom prst="rect">
              <a:avLst/>
            </a:prstGeom>
            <a:solidFill>
              <a:srgbClr val="282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en-US" altLang="ko-KR" sz="1100" b="1" i="1" dirty="0">
                  <a:solidFill>
                    <a:srgbClr val="FFC000"/>
                  </a:solidFill>
                  <a:latin typeface="+mj-ea"/>
                  <a:ea typeface="+mj-ea"/>
                </a:rPr>
                <a:t>Access Frequency</a:t>
              </a:r>
              <a:endParaRPr lang="ko-KR" altLang="en-US" sz="1100" b="1" i="1" dirty="0"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9C323A2-ADC3-5190-F7FF-BAD57E308472}"/>
                </a:ext>
              </a:extLst>
            </p:cNvPr>
            <p:cNvSpPr/>
            <p:nvPr/>
          </p:nvSpPr>
          <p:spPr>
            <a:xfrm>
              <a:off x="638398" y="4557426"/>
              <a:ext cx="1404000" cy="2076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en-US" altLang="ko-KR" sz="1300" b="1" i="1" dirty="0">
                  <a:solidFill>
                    <a:srgbClr val="CDAE3F"/>
                  </a:solidFill>
                  <a:latin typeface="+mj-ea"/>
                  <a:ea typeface="+mj-ea"/>
                </a:rPr>
                <a:t>Frequent</a:t>
              </a:r>
              <a:endParaRPr lang="ko-KR" altLang="en-US" sz="1300" b="1" i="1" dirty="0">
                <a:solidFill>
                  <a:srgbClr val="CDAE3F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A5059B9-FE35-7AC1-6F8C-023DC673E7A6}"/>
                </a:ext>
              </a:extLst>
            </p:cNvPr>
            <p:cNvSpPr/>
            <p:nvPr/>
          </p:nvSpPr>
          <p:spPr>
            <a:xfrm>
              <a:off x="10228295" y="4557426"/>
              <a:ext cx="1404000" cy="2076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en-US" altLang="ko-KR" sz="1300" b="1" i="1" dirty="0">
                  <a:solidFill>
                    <a:srgbClr val="CDAE3F"/>
                  </a:solidFill>
                  <a:latin typeface="+mj-ea"/>
                  <a:ea typeface="+mj-ea"/>
                </a:rPr>
                <a:t>Infrequent</a:t>
              </a:r>
              <a:endParaRPr lang="ko-KR" altLang="en-US" sz="1300" b="1" i="1" dirty="0">
                <a:solidFill>
                  <a:srgbClr val="CDAE3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15BFA68-82B4-5102-5FF3-5C519C016DF0}"/>
              </a:ext>
            </a:extLst>
          </p:cNvPr>
          <p:cNvGrpSpPr/>
          <p:nvPr/>
        </p:nvGrpSpPr>
        <p:grpSpPr>
          <a:xfrm>
            <a:off x="581035" y="5038438"/>
            <a:ext cx="10958046" cy="236203"/>
            <a:chOff x="638398" y="4557426"/>
            <a:chExt cx="10993897" cy="236203"/>
          </a:xfrm>
        </p:grpSpPr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6931239-4559-CABD-D18F-BF88037FBA61}"/>
                </a:ext>
              </a:extLst>
            </p:cNvPr>
            <p:cNvCxnSpPr>
              <a:cxnSpLocks/>
            </p:cNvCxnSpPr>
            <p:nvPr/>
          </p:nvCxnSpPr>
          <p:spPr>
            <a:xfrm>
              <a:off x="1815347" y="4689815"/>
              <a:ext cx="8640000" cy="0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1FC5018-382C-F397-F84B-928B716CA9AC}"/>
                </a:ext>
              </a:extLst>
            </p:cNvPr>
            <p:cNvSpPr/>
            <p:nvPr/>
          </p:nvSpPr>
          <p:spPr>
            <a:xfrm>
              <a:off x="5433347" y="4586001"/>
              <a:ext cx="1404000" cy="207628"/>
            </a:xfrm>
            <a:prstGeom prst="rect">
              <a:avLst/>
            </a:prstGeom>
            <a:solidFill>
              <a:srgbClr val="282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i="1" dirty="0">
                  <a:solidFill>
                    <a:srgbClr val="FFC000"/>
                  </a:solidFill>
                  <a:latin typeface="+mj-ea"/>
                  <a:ea typeface="+mj-ea"/>
                </a:rPr>
                <a:t>데이터 보관 비용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BEE2C0D-9870-CD63-BD09-3FBF466BF9D2}"/>
                </a:ext>
              </a:extLst>
            </p:cNvPr>
            <p:cNvSpPr/>
            <p:nvPr/>
          </p:nvSpPr>
          <p:spPr>
            <a:xfrm>
              <a:off x="638398" y="4557426"/>
              <a:ext cx="1404000" cy="2076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en-US" altLang="ko-KR" sz="1300" b="1" i="1" dirty="0">
                  <a:solidFill>
                    <a:srgbClr val="CDAE3F"/>
                  </a:solidFill>
                  <a:latin typeface="+mj-ea"/>
                  <a:ea typeface="+mj-ea"/>
                </a:rPr>
                <a:t>High</a:t>
              </a:r>
              <a:endParaRPr lang="ko-KR" altLang="en-US" sz="1300" b="1" i="1" dirty="0">
                <a:solidFill>
                  <a:srgbClr val="CDAE3F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F12784D-5F94-751A-7B3C-78F88C801A11}"/>
                </a:ext>
              </a:extLst>
            </p:cNvPr>
            <p:cNvSpPr/>
            <p:nvPr/>
          </p:nvSpPr>
          <p:spPr>
            <a:xfrm>
              <a:off x="10228295" y="4557426"/>
              <a:ext cx="1404000" cy="2076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en-US" altLang="ko-KR" sz="1300" b="1" i="1" dirty="0">
                  <a:solidFill>
                    <a:srgbClr val="CDAE3F"/>
                  </a:solidFill>
                  <a:latin typeface="+mj-ea"/>
                  <a:ea typeface="+mj-ea"/>
                </a:rPr>
                <a:t>Low</a:t>
              </a:r>
              <a:endParaRPr lang="ko-KR" altLang="en-US" sz="1300" b="1" i="1" dirty="0">
                <a:solidFill>
                  <a:srgbClr val="CDAE3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A3ECF44-0939-2B95-26E9-4CE3D72BB965}"/>
              </a:ext>
            </a:extLst>
          </p:cNvPr>
          <p:cNvGrpSpPr/>
          <p:nvPr/>
        </p:nvGrpSpPr>
        <p:grpSpPr>
          <a:xfrm>
            <a:off x="581035" y="5557551"/>
            <a:ext cx="10958046" cy="236203"/>
            <a:chOff x="638398" y="4557426"/>
            <a:chExt cx="10993897" cy="236203"/>
          </a:xfrm>
        </p:grpSpPr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CA23A316-907B-95D1-E050-55B2224C53A3}"/>
                </a:ext>
              </a:extLst>
            </p:cNvPr>
            <p:cNvCxnSpPr>
              <a:cxnSpLocks/>
            </p:cNvCxnSpPr>
            <p:nvPr/>
          </p:nvCxnSpPr>
          <p:spPr>
            <a:xfrm>
              <a:off x="1815347" y="4689815"/>
              <a:ext cx="8640000" cy="0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539D2E69-3A7D-1D8A-E054-DE4ECE51C7E3}"/>
                </a:ext>
              </a:extLst>
            </p:cNvPr>
            <p:cNvSpPr/>
            <p:nvPr/>
          </p:nvSpPr>
          <p:spPr>
            <a:xfrm>
              <a:off x="5433347" y="4586001"/>
              <a:ext cx="1404000" cy="207628"/>
            </a:xfrm>
            <a:prstGeom prst="rect">
              <a:avLst/>
            </a:prstGeom>
            <a:solidFill>
              <a:srgbClr val="2828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ko-KR" altLang="en-US" sz="1100" b="1" i="1" dirty="0">
                  <a:solidFill>
                    <a:srgbClr val="FFC000"/>
                  </a:solidFill>
                  <a:latin typeface="+mj-ea"/>
                  <a:ea typeface="+mj-ea"/>
                </a:rPr>
                <a:t>데이터 읽기 비용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A818683-595A-48E6-0A07-9662D405DFA6}"/>
                </a:ext>
              </a:extLst>
            </p:cNvPr>
            <p:cNvSpPr/>
            <p:nvPr/>
          </p:nvSpPr>
          <p:spPr>
            <a:xfrm>
              <a:off x="638398" y="4557426"/>
              <a:ext cx="1404000" cy="2076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en-US" altLang="ko-KR" sz="1300" b="1" i="1" dirty="0">
                  <a:solidFill>
                    <a:srgbClr val="CDAE3F"/>
                  </a:solidFill>
                  <a:latin typeface="+mj-ea"/>
                  <a:ea typeface="+mj-ea"/>
                </a:rPr>
                <a:t>Low</a:t>
              </a:r>
              <a:endParaRPr lang="ko-KR" altLang="en-US" sz="1300" b="1" i="1" dirty="0">
                <a:solidFill>
                  <a:srgbClr val="CDAE3F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7DFCC29-F14E-3B25-BF35-31711BAC67D2}"/>
                </a:ext>
              </a:extLst>
            </p:cNvPr>
            <p:cNvSpPr/>
            <p:nvPr/>
          </p:nvSpPr>
          <p:spPr>
            <a:xfrm>
              <a:off x="10228295" y="4557426"/>
              <a:ext cx="1404000" cy="2076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>
                <a:lnSpc>
                  <a:spcPct val="150000"/>
                </a:lnSpc>
              </a:pPr>
              <a:r>
                <a:rPr lang="en-US" altLang="ko-KR" sz="1300" b="1" i="1" dirty="0">
                  <a:solidFill>
                    <a:srgbClr val="CDAE3F"/>
                  </a:solidFill>
                  <a:latin typeface="+mj-ea"/>
                  <a:ea typeface="+mj-ea"/>
                </a:rPr>
                <a:t>high</a:t>
              </a:r>
              <a:endParaRPr lang="ko-KR" altLang="en-US" sz="1300" b="1" i="1" dirty="0">
                <a:solidFill>
                  <a:srgbClr val="CDAE3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B80C0D1-FC71-7569-F5FC-72558F45960C}"/>
              </a:ext>
            </a:extLst>
          </p:cNvPr>
          <p:cNvSpPr/>
          <p:nvPr/>
        </p:nvSpPr>
        <p:spPr>
          <a:xfrm>
            <a:off x="634722" y="2482264"/>
            <a:ext cx="10886162" cy="1960273"/>
          </a:xfrm>
          <a:prstGeom prst="rect">
            <a:avLst/>
          </a:prstGeom>
          <a:solidFill>
            <a:srgbClr val="282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6BA6F72-3CC7-D6E9-707A-A69812138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799" y="2723906"/>
            <a:ext cx="1206680" cy="169160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BA60DAA-6F18-A62A-F15D-13FF8F99D21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902"/>
          <a:stretch/>
        </p:blipFill>
        <p:spPr>
          <a:xfrm>
            <a:off x="3242739" y="2648931"/>
            <a:ext cx="1565820" cy="182029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B359BE6-C353-C731-5D92-40B982EFD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2756" y="2703982"/>
            <a:ext cx="1244750" cy="171153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B58722C-E9AF-417D-F176-C1749DC712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6331" y="2709062"/>
            <a:ext cx="1129562" cy="1711457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E617FA39-2CCE-546C-2A68-ECE8A3615931}"/>
              </a:ext>
            </a:extLst>
          </p:cNvPr>
          <p:cNvSpPr/>
          <p:nvPr/>
        </p:nvSpPr>
        <p:spPr>
          <a:xfrm>
            <a:off x="5605587" y="4118147"/>
            <a:ext cx="1319088" cy="267418"/>
          </a:xfrm>
          <a:prstGeom prst="rect">
            <a:avLst/>
          </a:prstGeom>
          <a:solidFill>
            <a:srgbClr val="282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BD245DB-EB3E-B722-67D9-C760A211D75B}"/>
              </a:ext>
            </a:extLst>
          </p:cNvPr>
          <p:cNvGrpSpPr/>
          <p:nvPr/>
        </p:nvGrpSpPr>
        <p:grpSpPr>
          <a:xfrm>
            <a:off x="5946371" y="4106750"/>
            <a:ext cx="563182" cy="321127"/>
            <a:chOff x="13922564" y="3886200"/>
            <a:chExt cx="563182" cy="321127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28393AFB-8748-FF9A-0B7C-120F3AB77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7378" t="81237" r="-1"/>
            <a:stretch/>
          </p:blipFill>
          <p:spPr>
            <a:xfrm>
              <a:off x="14204155" y="3886200"/>
              <a:ext cx="281591" cy="321127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930BEF96-290C-C51C-D17E-A492FD0459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1237" r="77378"/>
            <a:stretch/>
          </p:blipFill>
          <p:spPr>
            <a:xfrm>
              <a:off x="13922564" y="3886200"/>
              <a:ext cx="281591" cy="321127"/>
            </a:xfrm>
            <a:prstGeom prst="rect">
              <a:avLst/>
            </a:prstGeom>
          </p:spPr>
        </p:pic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A46A5B2-5229-F350-DF02-9502F3BCB1F3}"/>
              </a:ext>
            </a:extLst>
          </p:cNvPr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AE8FB1-1689-DEB6-98E3-32477776A8B0}"/>
              </a:ext>
            </a:extLst>
          </p:cNvPr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2. AWS S3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233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5409733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2.9 Storage class (2/3)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9545" y="924103"/>
            <a:ext cx="11756949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016657-A2C3-CE9A-E487-5EBECDD9BD80}"/>
              </a:ext>
            </a:extLst>
          </p:cNvPr>
          <p:cNvSpPr/>
          <p:nvPr/>
        </p:nvSpPr>
        <p:spPr>
          <a:xfrm>
            <a:off x="515937" y="864102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Storage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class </a:t>
            </a:r>
            <a:r>
              <a:rPr lang="ko-KR" altLang="en-US" sz="1400" b="1" dirty="0">
                <a:solidFill>
                  <a:schemeClr val="tx1"/>
                </a:solidFill>
              </a:rPr>
              <a:t>특징 </a:t>
            </a:r>
            <a:r>
              <a:rPr lang="en-US" altLang="ko-KR" sz="1400" b="1" dirty="0">
                <a:solidFill>
                  <a:schemeClr val="tx1"/>
                </a:solidFill>
              </a:rPr>
              <a:t>( Standard / Intelligent-Tiering 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CA9FEC-5E4F-FE32-C9DA-76AC6B714645}"/>
              </a:ext>
            </a:extLst>
          </p:cNvPr>
          <p:cNvSpPr txBox="1"/>
          <p:nvPr/>
        </p:nvSpPr>
        <p:spPr>
          <a:xfrm>
            <a:off x="515937" y="1515684"/>
            <a:ext cx="5453657" cy="323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</a:rPr>
              <a:t>Standard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D7EB17-BD52-C8B8-63CD-4495163DA7C5}"/>
              </a:ext>
            </a:extLst>
          </p:cNvPr>
          <p:cNvSpPr/>
          <p:nvPr/>
        </p:nvSpPr>
        <p:spPr>
          <a:xfrm>
            <a:off x="515937" y="1265930"/>
            <a:ext cx="5453657" cy="5223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EC27B79-9BE1-635F-84A7-189F8EED6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45" y="2408237"/>
            <a:ext cx="990476" cy="14400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B864722-0A7A-D391-8AD6-707AC148E3D3}"/>
              </a:ext>
            </a:extLst>
          </p:cNvPr>
          <p:cNvSpPr txBox="1"/>
          <p:nvPr/>
        </p:nvSpPr>
        <p:spPr>
          <a:xfrm>
            <a:off x="519015" y="4160362"/>
            <a:ext cx="5453657" cy="95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/>
              <a:t>기본 스토리지 클래스</a:t>
            </a:r>
            <a:endParaRPr lang="en-US" altLang="ko-KR" sz="13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/>
              <a:t>짧은 지연시간</a:t>
            </a:r>
            <a:r>
              <a:rPr lang="en-US" altLang="ko-KR" sz="1300" dirty="0"/>
              <a:t> – Milliseconds access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/>
              <a:t>자주 액세스하는 데이터 저장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1B3DA07-C879-FB30-6EFD-B3194A2EE02E}"/>
              </a:ext>
            </a:extLst>
          </p:cNvPr>
          <p:cNvSpPr/>
          <p:nvPr/>
        </p:nvSpPr>
        <p:spPr>
          <a:xfrm>
            <a:off x="6260506" y="1265931"/>
            <a:ext cx="5453657" cy="5223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534C236-480A-BD8D-BA44-28C1EC0A4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897" y="2503763"/>
            <a:ext cx="1054546" cy="14400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8192539-5F5F-A7D3-2DD8-ACDBD3F9C794}"/>
              </a:ext>
            </a:extLst>
          </p:cNvPr>
          <p:cNvSpPr txBox="1"/>
          <p:nvPr/>
        </p:nvSpPr>
        <p:spPr>
          <a:xfrm>
            <a:off x="6280006" y="4167069"/>
            <a:ext cx="5432569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/>
              <a:t>데이터 액세스패턴에 대해 사용자가 예상하기</a:t>
            </a:r>
            <a:r>
              <a:rPr lang="en-US" altLang="ko-KR" sz="1300" dirty="0"/>
              <a:t> </a:t>
            </a:r>
            <a:r>
              <a:rPr lang="ko-KR" altLang="en-US" sz="1300" dirty="0"/>
              <a:t>어려울 때  </a:t>
            </a:r>
            <a:endParaRPr lang="en-US" altLang="ko-KR" sz="13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/>
              <a:t>액세스 패턴변화를 분석하여 두 개의 액세스 계층 간에</a:t>
            </a:r>
            <a:br>
              <a:rPr lang="en-US" altLang="ko-KR" sz="1300" dirty="0"/>
            </a:br>
            <a:r>
              <a:rPr lang="ko-KR" altLang="en-US" sz="1300" dirty="0"/>
              <a:t>객체를 자동으로 이동</a:t>
            </a:r>
            <a:endParaRPr lang="en-US" altLang="ko-KR" sz="1300" dirty="0"/>
          </a:p>
          <a:p>
            <a:r>
              <a:rPr lang="en-US" altLang="ko-KR" sz="1300" dirty="0"/>
              <a:t>	</a:t>
            </a:r>
          </a:p>
          <a:p>
            <a:r>
              <a:rPr lang="en-US" altLang="ko-KR" sz="1300" dirty="0"/>
              <a:t>	</a:t>
            </a:r>
          </a:p>
          <a:p>
            <a:endParaRPr lang="en-US" altLang="ko-KR" sz="1300" dirty="0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7EA18D0-B28D-4BD2-9D90-148832606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346" y="5352825"/>
            <a:ext cx="4314676" cy="9645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0E97034-9FC7-C73F-F47E-9B12A4AB5289}"/>
              </a:ext>
            </a:extLst>
          </p:cNvPr>
          <p:cNvSpPr txBox="1"/>
          <p:nvPr/>
        </p:nvSpPr>
        <p:spPr>
          <a:xfrm>
            <a:off x="6211121" y="1515684"/>
            <a:ext cx="5453657" cy="323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</a:rPr>
              <a:t>Intelligent-Tiering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992129F-0907-9AA7-223E-921C28E490B5}"/>
              </a:ext>
            </a:extLst>
          </p:cNvPr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E3E4DDC-E589-B617-963C-9A6B69F720F9}"/>
              </a:ext>
            </a:extLst>
          </p:cNvPr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2. AWS S3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450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5409733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2.9 Storage class (3/3)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9545" y="924103"/>
            <a:ext cx="11756949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016657-A2C3-CE9A-E487-5EBECDD9BD80}"/>
              </a:ext>
            </a:extLst>
          </p:cNvPr>
          <p:cNvSpPr/>
          <p:nvPr/>
        </p:nvSpPr>
        <p:spPr>
          <a:xfrm>
            <a:off x="515937" y="864102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Storage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class </a:t>
            </a:r>
            <a:r>
              <a:rPr lang="ko-KR" altLang="en-US" sz="1400" b="1" dirty="0">
                <a:solidFill>
                  <a:schemeClr val="tx1"/>
                </a:solidFill>
              </a:rPr>
              <a:t>특징 </a:t>
            </a:r>
            <a:r>
              <a:rPr lang="en-US" altLang="ko-KR" sz="1400" b="1" dirty="0">
                <a:solidFill>
                  <a:schemeClr val="tx1"/>
                </a:solidFill>
              </a:rPr>
              <a:t>( IA / Glacier 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CA9FEC-5E4F-FE32-C9DA-76AC6B714645}"/>
              </a:ext>
            </a:extLst>
          </p:cNvPr>
          <p:cNvSpPr txBox="1"/>
          <p:nvPr/>
        </p:nvSpPr>
        <p:spPr>
          <a:xfrm>
            <a:off x="515937" y="1515684"/>
            <a:ext cx="5453657" cy="323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</a:rPr>
              <a:t>IA</a:t>
            </a:r>
            <a:r>
              <a:rPr lang="ko-KR" altLang="en-US" sz="1500" b="1" dirty="0">
                <a:solidFill>
                  <a:schemeClr val="bg1"/>
                </a:solidFill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</a:rPr>
              <a:t>( Infrequent Access )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D7EB17-BD52-C8B8-63CD-4495163DA7C5}"/>
              </a:ext>
            </a:extLst>
          </p:cNvPr>
          <p:cNvSpPr/>
          <p:nvPr/>
        </p:nvSpPr>
        <p:spPr>
          <a:xfrm>
            <a:off x="515937" y="1265930"/>
            <a:ext cx="5453657" cy="52237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864722-0A7A-D391-8AD6-707AC148E3D3}"/>
              </a:ext>
            </a:extLst>
          </p:cNvPr>
          <p:cNvSpPr txBox="1"/>
          <p:nvPr/>
        </p:nvSpPr>
        <p:spPr>
          <a:xfrm>
            <a:off x="531047" y="4160362"/>
            <a:ext cx="5453657" cy="2754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/>
              <a:t>액세스 빈도가 낮으나 필요시 빠른 액세스가 필요한 데이터 저장</a:t>
            </a:r>
            <a:endParaRPr lang="en-US" altLang="ko-KR" sz="13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300" dirty="0"/>
              <a:t>S3-standard /</a:t>
            </a:r>
            <a:r>
              <a:rPr lang="ko-KR" altLang="en-US" sz="1300" dirty="0"/>
              <a:t> </a:t>
            </a:r>
            <a:r>
              <a:rPr lang="en-US" altLang="ko-KR" sz="1300" dirty="0"/>
              <a:t>S3-IA </a:t>
            </a:r>
            <a:r>
              <a:rPr lang="ko-KR" altLang="en-US" sz="1300" dirty="0"/>
              <a:t>비교</a:t>
            </a:r>
            <a:endParaRPr lang="en-US" altLang="ko-KR" sz="13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3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3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3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3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300" dirty="0"/>
          </a:p>
          <a:p>
            <a:pPr>
              <a:lnSpc>
                <a:spcPct val="150000"/>
              </a:lnSpc>
            </a:pPr>
            <a:r>
              <a:rPr lang="en-US" altLang="ko-KR" sz="1300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300" dirty="0"/>
              <a:t>     </a:t>
            </a:r>
            <a:endParaRPr lang="ko-KR" altLang="en-US" sz="13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1B3DA07-C879-FB30-6EFD-B3194A2EE02E}"/>
              </a:ext>
            </a:extLst>
          </p:cNvPr>
          <p:cNvSpPr/>
          <p:nvPr/>
        </p:nvSpPr>
        <p:spPr>
          <a:xfrm>
            <a:off x="6260506" y="1265931"/>
            <a:ext cx="5453657" cy="52237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97034-9FC7-C73F-F47E-9B12A4AB5289}"/>
              </a:ext>
            </a:extLst>
          </p:cNvPr>
          <p:cNvSpPr txBox="1"/>
          <p:nvPr/>
        </p:nvSpPr>
        <p:spPr>
          <a:xfrm>
            <a:off x="6211121" y="1515684"/>
            <a:ext cx="5453657" cy="3231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>
                <a:solidFill>
                  <a:schemeClr val="bg1"/>
                </a:solidFill>
              </a:rPr>
              <a:t>Glacier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729255-43E4-2F5E-4CB9-11B7EC42E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753" y="2420293"/>
            <a:ext cx="1244023" cy="1440000"/>
          </a:xfrm>
          <a:prstGeom prst="rect">
            <a:avLst/>
          </a:prstGeom>
        </p:spPr>
      </p:pic>
      <p:pic>
        <p:nvPicPr>
          <p:cNvPr id="9" name="Picture 2" descr="S3 Classes Diagram">
            <a:extLst>
              <a:ext uri="{FF2B5EF4-FFF2-40B4-BE49-F238E27FC236}">
                <a16:creationId xmlns:a16="http://schemas.microsoft.com/office/drawing/2014/main" id="{0CABC326-0A41-E077-B92A-84D1A6848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97" t="14510" r="18373" b="14124"/>
          <a:stretch/>
        </p:blipFill>
        <p:spPr bwMode="auto">
          <a:xfrm>
            <a:off x="8585533" y="2420293"/>
            <a:ext cx="985714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34E518-75FD-FEA2-4A41-0085C025D5EA}"/>
              </a:ext>
            </a:extLst>
          </p:cNvPr>
          <p:cNvSpPr txBox="1"/>
          <p:nvPr/>
        </p:nvSpPr>
        <p:spPr>
          <a:xfrm>
            <a:off x="6211120" y="4173817"/>
            <a:ext cx="5453657" cy="95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dirty="0"/>
              <a:t>아카이브 서비스로</a:t>
            </a:r>
            <a:r>
              <a:rPr lang="en-US" altLang="ko-KR" sz="1300" dirty="0"/>
              <a:t>, </a:t>
            </a:r>
            <a:r>
              <a:rPr lang="ko-KR" altLang="en-US" sz="1300" dirty="0"/>
              <a:t>데이터의 인출 확률이 거의 낮은 데이터 보관용</a:t>
            </a:r>
            <a:endParaRPr lang="en-US" altLang="ko-KR" sz="13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300" dirty="0"/>
              <a:t>S3-IA / S3-Glacier </a:t>
            </a:r>
            <a:r>
              <a:rPr lang="ko-KR" altLang="en-US" sz="1300" dirty="0"/>
              <a:t>비교</a:t>
            </a:r>
            <a:endParaRPr lang="en-US" altLang="ko-KR" sz="1300" dirty="0"/>
          </a:p>
          <a:p>
            <a:pPr>
              <a:lnSpc>
                <a:spcPct val="150000"/>
              </a:lnSpc>
            </a:pPr>
            <a:endParaRPr lang="en-US" altLang="ko-KR" sz="130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179B48A-1439-ECB0-42AB-CF604919E7CA}"/>
              </a:ext>
            </a:extLst>
          </p:cNvPr>
          <p:cNvGraphicFramePr>
            <a:graphicFrameLocks noGrp="1"/>
          </p:cNvGraphicFramePr>
          <p:nvPr/>
        </p:nvGraphicFramePr>
        <p:xfrm>
          <a:off x="890337" y="4878464"/>
          <a:ext cx="4848726" cy="1451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1528">
                  <a:extLst>
                    <a:ext uri="{9D8B030D-6E8A-4147-A177-3AD203B41FA5}">
                      <a16:colId xmlns:a16="http://schemas.microsoft.com/office/drawing/2014/main" val="2806147713"/>
                    </a:ext>
                  </a:extLst>
                </a:gridCol>
                <a:gridCol w="1963599">
                  <a:extLst>
                    <a:ext uri="{9D8B030D-6E8A-4147-A177-3AD203B41FA5}">
                      <a16:colId xmlns:a16="http://schemas.microsoft.com/office/drawing/2014/main" val="3832247067"/>
                    </a:ext>
                  </a:extLst>
                </a:gridCol>
                <a:gridCol w="1963599">
                  <a:extLst>
                    <a:ext uri="{9D8B030D-6E8A-4147-A177-3AD203B41FA5}">
                      <a16:colId xmlns:a16="http://schemas.microsoft.com/office/drawing/2014/main" val="625695921"/>
                    </a:ext>
                  </a:extLst>
                </a:gridCol>
              </a:tblGrid>
              <a:tr h="25576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S3 - Standard</a:t>
                      </a:r>
                      <a:endParaRPr lang="ko-KR" altLang="en-US" sz="12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S3 – IA</a:t>
                      </a:r>
                      <a:endParaRPr lang="ko-KR" altLang="en-US" sz="12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654829"/>
                  </a:ext>
                </a:extLst>
              </a:tr>
              <a:tr h="405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보관 요금</a:t>
                      </a:r>
                      <a:r>
                        <a:rPr lang="en-US" altLang="ko-KR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 </a:t>
                      </a:r>
                      <a:r>
                        <a:rPr lang="ko-KR" altLang="en-US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월별 </a:t>
                      </a:r>
                      <a:r>
                        <a:rPr lang="en-US" altLang="ko-KR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ko-KR" altLang="en-US" sz="11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 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0.025 USD 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 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0.0138 USD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553201"/>
                  </a:ext>
                </a:extLst>
              </a:tr>
              <a:tr h="37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읽기 요금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요청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1000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개당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0.00035 USD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요청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1000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개당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0.001 USD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050771"/>
                  </a:ext>
                </a:extLst>
              </a:tr>
              <a:tr h="37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읽기 성능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/>
                        <a:t>Milliseconds access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50965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3AD0BF4-1C0E-B5FA-8688-65A1F23EDC13}"/>
              </a:ext>
            </a:extLst>
          </p:cNvPr>
          <p:cNvGraphicFramePr>
            <a:graphicFrameLocks noGrp="1"/>
          </p:cNvGraphicFramePr>
          <p:nvPr/>
        </p:nvGraphicFramePr>
        <p:xfrm>
          <a:off x="6635750" y="4878464"/>
          <a:ext cx="4848726" cy="1451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1528">
                  <a:extLst>
                    <a:ext uri="{9D8B030D-6E8A-4147-A177-3AD203B41FA5}">
                      <a16:colId xmlns:a16="http://schemas.microsoft.com/office/drawing/2014/main" val="2806147713"/>
                    </a:ext>
                  </a:extLst>
                </a:gridCol>
                <a:gridCol w="1963599">
                  <a:extLst>
                    <a:ext uri="{9D8B030D-6E8A-4147-A177-3AD203B41FA5}">
                      <a16:colId xmlns:a16="http://schemas.microsoft.com/office/drawing/2014/main" val="3832247067"/>
                    </a:ext>
                  </a:extLst>
                </a:gridCol>
                <a:gridCol w="1963599">
                  <a:extLst>
                    <a:ext uri="{9D8B030D-6E8A-4147-A177-3AD203B41FA5}">
                      <a16:colId xmlns:a16="http://schemas.microsoft.com/office/drawing/2014/main" val="625695921"/>
                    </a:ext>
                  </a:extLst>
                </a:gridCol>
              </a:tblGrid>
              <a:tr h="25576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S3 – IA</a:t>
                      </a:r>
                      <a:endParaRPr lang="ko-KR" altLang="en-US" sz="12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S3 – Glacier</a:t>
                      </a:r>
                      <a:endParaRPr lang="ko-KR" altLang="en-US" sz="12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654829"/>
                  </a:ext>
                </a:extLst>
              </a:tr>
              <a:tr h="4059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보관 요금</a:t>
                      </a:r>
                      <a:r>
                        <a:rPr lang="en-US" altLang="ko-KR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 </a:t>
                      </a:r>
                      <a:r>
                        <a:rPr lang="ko-KR" altLang="en-US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월별 </a:t>
                      </a:r>
                      <a:r>
                        <a:rPr lang="en-US" altLang="ko-KR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ko-KR" altLang="en-US" sz="11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 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0.0138 USD 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GB</a:t>
                      </a:r>
                      <a:r>
                        <a:rPr lang="ko-KR" altLang="en-US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 </a:t>
                      </a: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0.005 USD</a:t>
                      </a:r>
                      <a:endParaRPr lang="ko-KR" altLang="en-US" sz="10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553201"/>
                  </a:ext>
                </a:extLst>
              </a:tr>
              <a:tr h="37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읽기 요금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요청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1000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개당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0.001 USD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요청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1000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개당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0.01 USD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050771"/>
                  </a:ext>
                </a:extLst>
              </a:tr>
              <a:tr h="3751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읽기 성능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Milliseconds access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Minutes to hours access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32589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4FDB19-8258-B300-1022-09285F10F8F2}"/>
                  </a:ext>
                </a:extLst>
              </p:cNvPr>
              <p:cNvSpPr txBox="1"/>
              <p:nvPr/>
            </p:nvSpPr>
            <p:spPr>
              <a:xfrm flipH="1">
                <a:off x="3636865" y="5168234"/>
                <a:ext cx="2821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4FDB19-8258-B300-1022-09285F10F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636865" y="5168234"/>
                <a:ext cx="282129" cy="307777"/>
              </a:xfrm>
              <a:prstGeom prst="rect">
                <a:avLst/>
              </a:prstGeom>
              <a:blipFill>
                <a:blip r:embed="rId5"/>
                <a:stretch>
                  <a:fillRect l="-13043" r="-10870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E15BFD-ACFF-3EDA-AB1D-678024A7CF6C}"/>
                  </a:ext>
                </a:extLst>
              </p:cNvPr>
              <p:cNvSpPr txBox="1"/>
              <p:nvPr/>
            </p:nvSpPr>
            <p:spPr>
              <a:xfrm flipH="1">
                <a:off x="3637707" y="5581822"/>
                <a:ext cx="2821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BE15BFD-ACFF-3EDA-AB1D-678024A7C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637707" y="5581822"/>
                <a:ext cx="282129" cy="307777"/>
              </a:xfrm>
              <a:prstGeom prst="rect">
                <a:avLst/>
              </a:prstGeom>
              <a:blipFill>
                <a:blip r:embed="rId6"/>
                <a:stretch>
                  <a:fillRect l="-13043" r="-10870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182C7C-4D75-A7E1-1E6E-1219C8F00728}"/>
                  </a:ext>
                </a:extLst>
              </p:cNvPr>
              <p:cNvSpPr txBox="1"/>
              <p:nvPr/>
            </p:nvSpPr>
            <p:spPr>
              <a:xfrm flipH="1">
                <a:off x="9392082" y="5202965"/>
                <a:ext cx="2821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ko-KR" altLang="en-US" sz="20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182C7C-4D75-A7E1-1E6E-1219C8F00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392082" y="5202965"/>
                <a:ext cx="282129" cy="307777"/>
              </a:xfrm>
              <a:prstGeom prst="rect">
                <a:avLst/>
              </a:prstGeom>
              <a:blipFill>
                <a:blip r:embed="rId7"/>
                <a:stretch>
                  <a:fillRect l="-13043" r="-10870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CBE38-19C6-E699-A8D4-B272A8B3F60C}"/>
                  </a:ext>
                </a:extLst>
              </p:cNvPr>
              <p:cNvSpPr txBox="1"/>
              <p:nvPr/>
            </p:nvSpPr>
            <p:spPr>
              <a:xfrm flipH="1">
                <a:off x="9383678" y="5612462"/>
                <a:ext cx="2821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FECBE38-19C6-E699-A8D4-B272A8B3F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383678" y="5612462"/>
                <a:ext cx="282129" cy="307777"/>
              </a:xfrm>
              <a:prstGeom prst="rect">
                <a:avLst/>
              </a:prstGeom>
              <a:blipFill>
                <a:blip r:embed="rId8"/>
                <a:stretch>
                  <a:fillRect l="-12766" r="-8511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6D23EED-5035-AEA1-067D-123D9127591E}"/>
              </a:ext>
            </a:extLst>
          </p:cNvPr>
          <p:cNvSpPr txBox="1"/>
          <p:nvPr/>
        </p:nvSpPr>
        <p:spPr>
          <a:xfrm>
            <a:off x="9407434" y="6317735"/>
            <a:ext cx="217283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en-US" altLang="ko-KR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Glacier</a:t>
            </a:r>
            <a:r>
              <a:rPr lang="ko-KR" altLang="en-US" sz="7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경우 데이터 반환 소요시간이 존재 </a:t>
            </a:r>
            <a:endParaRPr lang="ko-KR" altLang="en-US" sz="7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D11B62E-6105-260A-AEF8-18F16F95F8F5}"/>
              </a:ext>
            </a:extLst>
          </p:cNvPr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F3FF385-B89D-71FB-EF7E-716B430D9E70}"/>
              </a:ext>
            </a:extLst>
          </p:cNvPr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2. AWS S3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161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5409733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2.10 S3 </a:t>
            </a:r>
            <a:r>
              <a:rPr lang="ko-KR" altLang="en-US" sz="2400" b="1" dirty="0">
                <a:solidFill>
                  <a:schemeClr val="tx1"/>
                </a:solidFill>
              </a:rPr>
              <a:t>접근 방법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09545" y="924103"/>
            <a:ext cx="11756949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AutoShape 4" descr="Untitled">
            <a:extLst>
              <a:ext uri="{FF2B5EF4-FFF2-40B4-BE49-F238E27FC236}">
                <a16:creationId xmlns:a16="http://schemas.microsoft.com/office/drawing/2014/main" id="{92F41999-695C-129D-F233-87F611C9CB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92827AD-0CFB-4D99-2C87-5C08B1972B9F}"/>
              </a:ext>
            </a:extLst>
          </p:cNvPr>
          <p:cNvSpPr/>
          <p:nvPr/>
        </p:nvSpPr>
        <p:spPr>
          <a:xfrm>
            <a:off x="515936" y="935444"/>
            <a:ext cx="11160127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AWS Management </a:t>
            </a:r>
            <a:r>
              <a:rPr lang="ko-KR" altLang="en-US" sz="2000" b="1" dirty="0">
                <a:solidFill>
                  <a:schemeClr val="tx1"/>
                </a:solidFill>
              </a:rPr>
              <a:t>콘솔</a:t>
            </a:r>
            <a:r>
              <a:rPr lang="en-US" altLang="ko-KR" sz="2000" b="1" dirty="0">
                <a:solidFill>
                  <a:schemeClr val="tx1"/>
                </a:solidFill>
              </a:rPr>
              <a:t>(UI), CLI, API </a:t>
            </a:r>
            <a:r>
              <a:rPr lang="ko-KR" altLang="en-US" sz="2000" b="1" dirty="0">
                <a:solidFill>
                  <a:schemeClr val="tx1"/>
                </a:solidFill>
              </a:rPr>
              <a:t>의 방법으로 </a:t>
            </a:r>
            <a:r>
              <a:rPr lang="en-US" altLang="ko-KR" sz="2000" b="1" dirty="0">
                <a:solidFill>
                  <a:schemeClr val="tx1"/>
                </a:solidFill>
              </a:rPr>
              <a:t>S3</a:t>
            </a:r>
            <a:r>
              <a:rPr lang="ko-KR" altLang="en-US" sz="2000" b="1" dirty="0">
                <a:solidFill>
                  <a:schemeClr val="tx1"/>
                </a:solidFill>
              </a:rPr>
              <a:t>에 접근 할 수 있다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표 13">
            <a:extLst>
              <a:ext uri="{FF2B5EF4-FFF2-40B4-BE49-F238E27FC236}">
                <a16:creationId xmlns:a16="http://schemas.microsoft.com/office/drawing/2014/main" id="{0DF7A775-20F5-8341-56A6-255EC1D04E13}"/>
              </a:ext>
            </a:extLst>
          </p:cNvPr>
          <p:cNvGraphicFramePr>
            <a:graphicFrameLocks noGrp="1"/>
          </p:cNvGraphicFramePr>
          <p:nvPr/>
        </p:nvGraphicFramePr>
        <p:xfrm>
          <a:off x="527050" y="2169709"/>
          <a:ext cx="11149013" cy="4240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1749">
                  <a:extLst>
                    <a:ext uri="{9D8B030D-6E8A-4147-A177-3AD203B41FA5}">
                      <a16:colId xmlns:a16="http://schemas.microsoft.com/office/drawing/2014/main" val="2806147713"/>
                    </a:ext>
                  </a:extLst>
                </a:gridCol>
                <a:gridCol w="6392901">
                  <a:extLst>
                    <a:ext uri="{9D8B030D-6E8A-4147-A177-3AD203B41FA5}">
                      <a16:colId xmlns:a16="http://schemas.microsoft.com/office/drawing/2014/main" val="3832247067"/>
                    </a:ext>
                  </a:extLst>
                </a:gridCol>
                <a:gridCol w="3154363">
                  <a:extLst>
                    <a:ext uri="{9D8B030D-6E8A-4147-A177-3AD203B41FA5}">
                      <a16:colId xmlns:a16="http://schemas.microsoft.com/office/drawing/2014/main" val="625695921"/>
                    </a:ext>
                  </a:extLst>
                </a:gridCol>
              </a:tblGrid>
              <a:tr h="2582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접근방법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용도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654829"/>
                  </a:ext>
                </a:extLst>
              </a:tr>
              <a:tr h="27416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AWS Management Console 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(UI)</a:t>
                      </a:r>
                      <a:endParaRPr lang="ko-KR" altLang="en-US" sz="12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/>
                        <a:t>AWS </a:t>
                      </a:r>
                      <a:r>
                        <a:rPr lang="ko-KR" altLang="en-US" sz="1200" dirty="0"/>
                        <a:t>콘솔 웹에 접속하여 직접 버튼을 클릭하며 </a:t>
                      </a:r>
                      <a:r>
                        <a:rPr lang="en-US" altLang="ko-KR" sz="1200" dirty="0"/>
                        <a:t>S3 </a:t>
                      </a:r>
                      <a:r>
                        <a:rPr lang="ko-KR" altLang="en-US" sz="1200" dirty="0"/>
                        <a:t>작업 수행</a:t>
                      </a:r>
                      <a:endParaRPr lang="en-US" altLang="ko-KR" sz="12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dirty="0"/>
                        <a:t>반복적이고 대량의 작업에는 번거로움</a:t>
                      </a:r>
                      <a:endParaRPr lang="en-US" altLang="ko-KR" sz="12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GUI</a:t>
                      </a:r>
                      <a:r>
                        <a:rPr lang="ko-KR" altLang="en-US" sz="1200" dirty="0"/>
                        <a:t>를 이용하여 단순한 작업 수행 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553201"/>
                  </a:ext>
                </a:extLst>
              </a:tr>
              <a:tr h="5393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CLI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/>
                        <a:t>Command Line </a:t>
                      </a:r>
                      <a:r>
                        <a:rPr lang="ko-KR" altLang="en-US" sz="1200" dirty="0"/>
                        <a:t>인터페이스를 사용하여 </a:t>
                      </a:r>
                      <a:r>
                        <a:rPr lang="en-US" altLang="ko-KR" sz="1200" dirty="0"/>
                        <a:t>S3 </a:t>
                      </a:r>
                      <a:r>
                        <a:rPr lang="ko-KR" altLang="en-US" sz="1200" dirty="0"/>
                        <a:t>작업 수행</a:t>
                      </a:r>
                      <a:endParaRPr lang="en-US" altLang="ko-KR" sz="12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200" dirty="0"/>
                        <a:t>Shell script</a:t>
                      </a:r>
                      <a:r>
                        <a:rPr lang="ko-KR" altLang="en-US" sz="1200" dirty="0"/>
                        <a:t>로 여러 </a:t>
                      </a:r>
                      <a:r>
                        <a:rPr lang="en-US" altLang="ko-KR" sz="1200" dirty="0"/>
                        <a:t>S3 </a:t>
                      </a:r>
                      <a:r>
                        <a:rPr lang="ko-KR" altLang="en-US" sz="1200" dirty="0"/>
                        <a:t>작업 자동화 가능</a:t>
                      </a:r>
                      <a:endParaRPr lang="en-US" altLang="ko-KR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1200" dirty="0"/>
                        <a:t>일련의 반복적인 작업 수행 시</a:t>
                      </a:r>
                      <a:endParaRPr lang="en-US" altLang="ko-KR" sz="1200" dirty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S3 </a:t>
                      </a:r>
                      <a:r>
                        <a:rPr lang="ko-KR" altLang="en-US" sz="1200" dirty="0"/>
                        <a:t>작업에 대해 코드로 관리 하고싶을 때</a:t>
                      </a:r>
                      <a:endParaRPr lang="en-US" altLang="ko-KR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050771"/>
                  </a:ext>
                </a:extLst>
              </a:tr>
              <a:tr h="5393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API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dirty="0"/>
                        <a:t>대표적으로 파이썬 </a:t>
                      </a:r>
                      <a:r>
                        <a:rPr lang="en-US" altLang="ko-KR" sz="1200" dirty="0"/>
                        <a:t>boto3 </a:t>
                      </a:r>
                      <a:r>
                        <a:rPr lang="ko-KR" altLang="en-US" sz="1200" dirty="0"/>
                        <a:t>패키지를 사용하여 </a:t>
                      </a:r>
                      <a:r>
                        <a:rPr lang="en-US" altLang="ko-KR" sz="1200" dirty="0"/>
                        <a:t>S3 </a:t>
                      </a:r>
                      <a:r>
                        <a:rPr lang="ko-KR" altLang="en-US" sz="1200" dirty="0"/>
                        <a:t>작업 수행</a:t>
                      </a:r>
                      <a:endParaRPr lang="en-US" altLang="ko-KR" sz="1200" dirty="0"/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sz="1200" dirty="0"/>
                        <a:t>프로그래밍을 통해 여러 </a:t>
                      </a:r>
                      <a:r>
                        <a:rPr lang="en-US" altLang="ko-KR" sz="1200" dirty="0"/>
                        <a:t>S3 </a:t>
                      </a:r>
                      <a:r>
                        <a:rPr lang="ko-KR" altLang="en-US" sz="1200" dirty="0"/>
                        <a:t>작업 자동화 가능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50965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1FB4358-D4A5-FD44-6B9E-51D1EE57D134}"/>
              </a:ext>
            </a:extLst>
          </p:cNvPr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S3 </a:t>
            </a:r>
            <a:r>
              <a:rPr lang="ko-KR" altLang="en-US" sz="1400" b="1" dirty="0">
                <a:solidFill>
                  <a:schemeClr val="tx1"/>
                </a:solidFill>
              </a:rPr>
              <a:t>접근 방법 비교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111724-7769-BED4-ED32-FD872E26F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795" y="3276600"/>
            <a:ext cx="4545106" cy="178315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3D7CE9E-9B33-77B2-CB3B-C8194B0F3CE5}"/>
              </a:ext>
            </a:extLst>
          </p:cNvPr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71019C-D72F-68C0-C741-BAB5D1C96AB8}"/>
              </a:ext>
            </a:extLst>
          </p:cNvPr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2. AWS S3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227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>
                <a:solidFill>
                  <a:schemeClr val="tx1"/>
                </a:solidFill>
              </a:rPr>
              <a:t>Athena</a:t>
            </a:r>
            <a:r>
              <a:rPr lang="ko-KR" altLang="en-US" sz="2400" b="1">
                <a:solidFill>
                  <a:schemeClr val="tx1"/>
                </a:solidFill>
              </a:rPr>
              <a:t>란</a:t>
            </a:r>
            <a:r>
              <a:rPr lang="en-US" altLang="ko-KR" sz="2400" b="1">
                <a:solidFill>
                  <a:schemeClr val="tx1"/>
                </a:solidFill>
              </a:rPr>
              <a:t>?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963789"/>
            <a:ext cx="1219200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표준 </a:t>
            </a:r>
            <a:r>
              <a:rPr lang="en-US" altLang="ko-KR" sz="2000" b="1">
                <a:solidFill>
                  <a:schemeClr val="tx1"/>
                </a:solidFill>
              </a:rPr>
              <a:t>SQL</a:t>
            </a:r>
            <a:r>
              <a:rPr lang="ko-KR" altLang="en-US" sz="2000" b="1">
                <a:solidFill>
                  <a:schemeClr val="tx1"/>
                </a:solidFill>
              </a:rPr>
              <a:t>을 사용해 </a:t>
            </a:r>
            <a:r>
              <a:rPr lang="en-US" altLang="ko-KR" sz="2000" b="1">
                <a:solidFill>
                  <a:schemeClr val="tx1"/>
                </a:solidFill>
              </a:rPr>
              <a:t>S3</a:t>
            </a:r>
            <a:r>
              <a:rPr lang="ko-KR" altLang="en-US" sz="2000" b="1">
                <a:solidFill>
                  <a:schemeClr val="tx1"/>
                </a:solidFill>
              </a:rPr>
              <a:t>에 저장된 데이터를 간편하게 조회할 수 있는 서버리스 쿼리 엔진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3.1 Athena </a:t>
            </a:r>
            <a:r>
              <a:rPr lang="ko-KR" altLang="en-US" sz="1100" b="1" dirty="0">
                <a:solidFill>
                  <a:schemeClr val="tx1"/>
                </a:solidFill>
              </a:rPr>
              <a:t>개요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</a:rPr>
              <a:t>Architecture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</a:rPr>
              <a:t>SQL</a:t>
            </a:r>
            <a:r>
              <a:rPr lang="ko-KR" altLang="en-US" sz="1400" b="1">
                <a:solidFill>
                  <a:schemeClr val="tx1"/>
                </a:solidFill>
              </a:rPr>
              <a:t> 사용 조회 예시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195457" y="2784978"/>
            <a:ext cx="2177143" cy="90796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36861" y="2408087"/>
            <a:ext cx="5046662" cy="4115632"/>
          </a:xfrm>
          <a:prstGeom prst="rect">
            <a:avLst/>
          </a:prstGeom>
          <a:gradFill>
            <a:gsLst>
              <a:gs pos="63000">
                <a:schemeClr val="bg1"/>
              </a:gs>
              <a:gs pos="5505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2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22" y="297111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748" y="3808256"/>
            <a:ext cx="118179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S3</a:t>
            </a:r>
            <a:endParaRPr lang="en-US" altLang="en-US" sz="12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2">
            <a:extLst>
              <a:ext uri="{FF2B5EF4-FFF2-40B4-BE49-F238E27FC236}">
                <a16:creationId xmlns:a16="http://schemas.microsoft.com/office/drawing/2014/main" id="{E7AC08C5-3561-1540-84DC-9D65E4AE51AB}"/>
              </a:ext>
            </a:extLst>
          </p:cNvPr>
          <p:cNvCxnSpPr/>
          <p:nvPr/>
        </p:nvCxnSpPr>
        <p:spPr>
          <a:xfrm flipV="1">
            <a:off x="2022699" y="3352118"/>
            <a:ext cx="648000" cy="7365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sm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>
            <a:extLst>
              <a:ext uri="{FF2B5EF4-FFF2-40B4-BE49-F238E27FC236}">
                <a16:creationId xmlns:a16="http://schemas.microsoft.com/office/drawing/2014/main" id="{03CFE0DA-7222-7240-9D26-C830D958A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576" y="297111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7">
            <a:extLst>
              <a:ext uri="{FF2B5EF4-FFF2-40B4-BE49-F238E27FC236}">
                <a16:creationId xmlns:a16="http://schemas.microsoft.com/office/drawing/2014/main" id="{57C3E87C-C636-F342-A39E-6C1DA2434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8457" y="3798954"/>
            <a:ext cx="126285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2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Athena</a:t>
            </a:r>
          </a:p>
        </p:txBody>
      </p:sp>
      <p:cxnSp>
        <p:nvCxnSpPr>
          <p:cNvPr id="18" name="Straight Arrow Connector 12">
            <a:extLst>
              <a:ext uri="{FF2B5EF4-FFF2-40B4-BE49-F238E27FC236}">
                <a16:creationId xmlns:a16="http://schemas.microsoft.com/office/drawing/2014/main" id="{E7AC08C5-3561-1540-84DC-9D65E4AE51AB}"/>
              </a:ext>
            </a:extLst>
          </p:cNvPr>
          <p:cNvCxnSpPr/>
          <p:nvPr/>
        </p:nvCxnSpPr>
        <p:spPr>
          <a:xfrm>
            <a:off x="3730453" y="3333081"/>
            <a:ext cx="648000" cy="1059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olid"/>
            <a:headEnd type="none" w="med" len="sm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13129" y="3369978"/>
            <a:ext cx="6030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Query</a:t>
            </a:r>
            <a:endParaRPr lang="ko-KR" altLang="en-US" sz="120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656675" y="2170647"/>
            <a:ext cx="5019388" cy="4353072"/>
            <a:chOff x="6656675" y="2170647"/>
            <a:chExt cx="5019388" cy="4353072"/>
          </a:xfrm>
        </p:grpSpPr>
        <p:sp>
          <p:nvSpPr>
            <p:cNvPr id="3" name="직사각형 2"/>
            <p:cNvSpPr/>
            <p:nvPr/>
          </p:nvSpPr>
          <p:spPr>
            <a:xfrm>
              <a:off x="6656675" y="5126719"/>
              <a:ext cx="5019387" cy="1397000"/>
            </a:xfrm>
            <a:prstGeom prst="rect">
              <a:avLst/>
            </a:prstGeom>
            <a:solidFill>
              <a:srgbClr val="F2F3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/>
            <a:srcRect b="8709"/>
            <a:stretch/>
          </p:blipFill>
          <p:spPr>
            <a:xfrm>
              <a:off x="6656676" y="2170647"/>
              <a:ext cx="5019387" cy="4204544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525464" y="4157950"/>
            <a:ext cx="5030786" cy="11070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tx1"/>
                </a:solidFill>
                <a:latin typeface="+mj-ea"/>
              </a:rPr>
              <a:t>Presto</a:t>
            </a:r>
            <a:r>
              <a:rPr lang="ko-KR" altLang="en-US" sz="1400" b="1">
                <a:solidFill>
                  <a:schemeClr val="tx1"/>
                </a:solidFill>
                <a:latin typeface="+mj-ea"/>
              </a:rPr>
              <a:t>기반의 쿼리 엔진</a:t>
            </a:r>
            <a:r>
              <a:rPr lang="ko-KR" altLang="en-US" sz="1400">
                <a:solidFill>
                  <a:schemeClr val="tx1"/>
                </a:solidFill>
                <a:latin typeface="+mj-ea"/>
              </a:rPr>
              <a:t>으로</a:t>
            </a:r>
            <a:endParaRPr lang="en-US" altLang="ko-KR" sz="1400">
              <a:solidFill>
                <a:schemeClr val="tx1"/>
              </a:solidFill>
              <a:latin typeface="+mj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400" b="1">
                <a:solidFill>
                  <a:schemeClr val="tx1"/>
                </a:solidFill>
                <a:latin typeface="+mj-ea"/>
              </a:rPr>
              <a:t>S3</a:t>
            </a:r>
            <a:r>
              <a:rPr lang="ko-KR" altLang="en-US" sz="1400" b="1">
                <a:solidFill>
                  <a:schemeClr val="tx1"/>
                </a:solidFill>
                <a:latin typeface="+mj-ea"/>
              </a:rPr>
              <a:t>에</a:t>
            </a:r>
            <a:r>
              <a:rPr lang="ko-KR" altLang="en-US" sz="140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400" b="1">
                <a:solidFill>
                  <a:schemeClr val="tx1"/>
                </a:solidFill>
                <a:latin typeface="+mj-ea"/>
              </a:rPr>
              <a:t>저장</a:t>
            </a:r>
            <a:r>
              <a:rPr lang="ko-KR" altLang="en-US" sz="1400">
                <a:solidFill>
                  <a:schemeClr val="tx1"/>
                </a:solidFill>
                <a:latin typeface="+mj-ea"/>
              </a:rPr>
              <a:t>된</a:t>
            </a:r>
            <a:r>
              <a:rPr lang="en-US" altLang="ko-KR" sz="140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+mj-ea"/>
              </a:rPr>
              <a:t>데이터를</a:t>
            </a:r>
            <a:r>
              <a:rPr lang="en-US" altLang="ko-KR" sz="140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400" b="1">
                <a:solidFill>
                  <a:schemeClr val="tx1"/>
                </a:solidFill>
                <a:latin typeface="+mj-ea"/>
              </a:rPr>
              <a:t>표준 </a:t>
            </a:r>
            <a:r>
              <a:rPr lang="en-US" altLang="ko-KR" sz="1400" b="1">
                <a:solidFill>
                  <a:schemeClr val="tx1"/>
                </a:solidFill>
                <a:latin typeface="+mj-ea"/>
              </a:rPr>
              <a:t>SQL</a:t>
            </a:r>
            <a:r>
              <a:rPr lang="ko-KR" altLang="en-US" sz="1400">
                <a:solidFill>
                  <a:schemeClr val="tx1"/>
                </a:solidFill>
                <a:latin typeface="+mj-ea"/>
              </a:rPr>
              <a:t>을</a:t>
            </a:r>
            <a:r>
              <a:rPr lang="en-US" altLang="ko-KR" sz="140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+mj-ea"/>
              </a:rPr>
              <a:t>사용하여 직접 조회</a:t>
            </a:r>
            <a:endParaRPr lang="en-US" altLang="ko-KR" sz="1400">
              <a:solidFill>
                <a:schemeClr val="tx1"/>
              </a:solidFill>
              <a:latin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973556" y="2784978"/>
            <a:ext cx="4589794" cy="907963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818" y="2563078"/>
            <a:ext cx="933450" cy="1705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76309" y="2512299"/>
            <a:ext cx="800219" cy="276999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rgbClr val="FF0000"/>
                </a:solidFill>
              </a:rPr>
              <a:t>쿼리실행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3556" y="4821066"/>
            <a:ext cx="747456" cy="24915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947174" y="4816396"/>
            <a:ext cx="800219" cy="276999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>
            <a:noFill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200" b="1"/>
            </a:lvl1pPr>
          </a:lstStyle>
          <a:p>
            <a:r>
              <a:rPr lang="ko-KR" altLang="en-US">
                <a:solidFill>
                  <a:srgbClr val="FF0000"/>
                </a:solidFill>
              </a:rPr>
              <a:t>실행결과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953818" y="5371237"/>
            <a:ext cx="4609532" cy="10039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그림 29">
            <a:extLst>
              <a:ext uri="{FF2B5EF4-FFF2-40B4-BE49-F238E27FC236}">
                <a16:creationId xmlns:a16="http://schemas.microsoft.com/office/drawing/2014/main" id="{69644E47-B6C2-1126-302F-1A03513B98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653" y="3028223"/>
            <a:ext cx="657317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39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>
                <a:solidFill>
                  <a:schemeClr val="tx1"/>
                </a:solidFill>
              </a:rPr>
              <a:t>[</a:t>
            </a:r>
            <a:r>
              <a:rPr lang="ko-KR" altLang="en-US" sz="2400" b="1">
                <a:solidFill>
                  <a:schemeClr val="tx1"/>
                </a:solidFill>
              </a:rPr>
              <a:t>참고</a:t>
            </a:r>
            <a:r>
              <a:rPr lang="en-US" altLang="ko-KR" sz="2400" b="1">
                <a:solidFill>
                  <a:schemeClr val="tx1"/>
                </a:solidFill>
              </a:rPr>
              <a:t>] Serverless vs Managed</a:t>
            </a:r>
            <a:r>
              <a:rPr lang="ko-KR" altLang="en-US" sz="2400" b="1">
                <a:solidFill>
                  <a:schemeClr val="tx1"/>
                </a:solidFill>
              </a:rPr>
              <a:t> 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925804" y="1724327"/>
            <a:ext cx="2980445" cy="32174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ctr">
            <a:no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>
                <a:solidFill>
                  <a:schemeClr val="tx1"/>
                </a:solidFill>
                <a:latin typeface="+mj-ea"/>
              </a:rPr>
              <a:t>Serverless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프로비저닝 불필요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리소스 모니터링 및 관리 불가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사용한 만큼만 비용 지불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chemeClr val="tx1"/>
                </a:solidFill>
                <a:latin typeface="+mj-ea"/>
              </a:rPr>
              <a:t>Athena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>
                <a:solidFill>
                  <a:schemeClr val="tx1"/>
                </a:solidFill>
                <a:latin typeface="+mj-ea"/>
              </a:rPr>
              <a:t>Managed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프로비저닝 필요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리소스 모니터링 및 관리 필요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chemeClr val="tx1"/>
                </a:solidFill>
                <a:latin typeface="+mj-ea"/>
              </a:rPr>
              <a:t>Runtime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만큼 비용 지불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chemeClr val="tx1"/>
                </a:solidFill>
                <a:latin typeface="+mj-ea"/>
              </a:rPr>
              <a:t>EMR, Redshift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chemeClr val="tx1"/>
              </a:solidFill>
              <a:latin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9354" y="6348252"/>
            <a:ext cx="11185671" cy="509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>
                <a:solidFill>
                  <a:schemeClr val="tx1"/>
                </a:solidFill>
                <a:latin typeface="+mj-ea"/>
                <a:ea typeface="+mj-ea"/>
              </a:rPr>
              <a:t>* </a:t>
            </a:r>
            <a:r>
              <a:rPr lang="ko-KR" altLang="en-US" sz="1100">
                <a:solidFill>
                  <a:schemeClr val="tx1"/>
                </a:solidFill>
                <a:latin typeface="+mj-ea"/>
                <a:ea typeface="+mj-ea"/>
              </a:rPr>
              <a:t>프로비저닝이란</a:t>
            </a:r>
            <a:r>
              <a:rPr lang="en-US" altLang="ko-KR" sz="1100">
                <a:solidFill>
                  <a:schemeClr val="tx1"/>
                </a:solidFill>
                <a:latin typeface="+mj-ea"/>
                <a:ea typeface="+mj-ea"/>
              </a:rPr>
              <a:t>? </a:t>
            </a:r>
            <a:r>
              <a:rPr lang="ko-KR" altLang="en-US" sz="1100">
                <a:solidFill>
                  <a:schemeClr val="tx1"/>
                </a:solidFill>
                <a:latin typeface="+mj-ea"/>
                <a:ea typeface="+mj-ea"/>
              </a:rPr>
              <a:t>사용자의 요구에 맞게 시스템 자원을 할당</a:t>
            </a:r>
            <a:r>
              <a:rPr lang="en-US" altLang="ko-KR" sz="110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100">
                <a:solidFill>
                  <a:schemeClr val="tx1"/>
                </a:solidFill>
                <a:latin typeface="+mj-ea"/>
                <a:ea typeface="+mj-ea"/>
              </a:rPr>
              <a:t>배치</a:t>
            </a:r>
            <a:r>
              <a:rPr lang="en-US" altLang="ko-KR" sz="110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100">
                <a:solidFill>
                  <a:schemeClr val="tx1"/>
                </a:solidFill>
                <a:latin typeface="+mj-ea"/>
                <a:ea typeface="+mj-ea"/>
              </a:rPr>
              <a:t>배포 해두었다가 필요시 즉시 사용할 수 있는 상태로 준비해 두는 것 </a:t>
            </a:r>
            <a:endParaRPr lang="ko-KR" altLang="en-US" sz="11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535404" y="1152867"/>
            <a:ext cx="7943503" cy="4463075"/>
            <a:chOff x="368174" y="1286598"/>
            <a:chExt cx="7943503" cy="4463075"/>
          </a:xfrm>
        </p:grpSpPr>
        <p:grpSp>
          <p:nvGrpSpPr>
            <p:cNvPr id="13" name="그룹 12"/>
            <p:cNvGrpSpPr/>
            <p:nvPr/>
          </p:nvGrpSpPr>
          <p:grpSpPr>
            <a:xfrm>
              <a:off x="368174" y="1317560"/>
              <a:ext cx="7920504" cy="4432113"/>
              <a:chOff x="620506" y="1248355"/>
              <a:chExt cx="7920504" cy="4432113"/>
            </a:xfrm>
          </p:grpSpPr>
          <p:pic>
            <p:nvPicPr>
              <p:cNvPr id="1028" name="Picture 4" descr="Lambda_vs_cloud_cod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0506" y="1248355"/>
                <a:ext cx="7920504" cy="39602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직사각형 3"/>
              <p:cNvSpPr/>
              <p:nvPr/>
            </p:nvSpPr>
            <p:spPr>
              <a:xfrm>
                <a:off x="664956" y="5195120"/>
                <a:ext cx="1979270" cy="4140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lang="en-US" altLang="ko-KR" sz="1600" b="1">
                    <a:latin typeface="+mj-ea"/>
                  </a:rPr>
                  <a:t>[On-premise]</a:t>
                </a: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444761" y="5239570"/>
                <a:ext cx="1768689" cy="414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lang="en-US" altLang="ko-KR" sz="1600" b="1">
                    <a:latin typeface="+mj-ea"/>
                  </a:rPr>
                  <a:t>[Serverless]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5876303" y="5264970"/>
                <a:ext cx="2235200" cy="415498"/>
              </a:xfrm>
              <a:prstGeom prst="rect">
                <a:avLst/>
              </a:prstGeom>
            </p:spPr>
            <p:txBody>
              <a:bodyPr wrap="square" lIns="0" tIns="0" rIns="0">
                <a:spAutoFit/>
              </a:bodyPr>
              <a:lstStyle/>
              <a:p>
                <a:pPr lvl="1" algn="ctr">
                  <a:lnSpc>
                    <a:spcPct val="150000"/>
                  </a:lnSpc>
                </a:pPr>
                <a:r>
                  <a:rPr lang="en-US" altLang="ko-KR" sz="1600" b="1">
                    <a:latin typeface="+mj-ea"/>
                  </a:rPr>
                  <a:t>[Managed]</a:t>
                </a: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5932788" y="1292166"/>
                <a:ext cx="2562225" cy="1670108"/>
              </a:xfrm>
              <a:prstGeom prst="rect">
                <a:avLst/>
              </a:prstGeom>
              <a:solidFill>
                <a:srgbClr val="90CA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3310430" y="1315612"/>
                <a:ext cx="2449756" cy="1599048"/>
              </a:xfrm>
              <a:prstGeom prst="rect">
                <a:avLst/>
              </a:prstGeom>
              <a:solidFill>
                <a:srgbClr val="FFC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  <p:pic>
          <p:nvPicPr>
            <p:cNvPr id="1032" name="Picture 8" descr="Cloud Computing Computer Icons Clip Art - Clipart Transparent Background  Cloud Png, Png Download - kind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02" b="95378" l="1047" r="979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8098" y="1329385"/>
              <a:ext cx="2622358" cy="109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Cloud Computing Computer Icons Clip Art - Clipart Transparent Background  Cloud Png, Png Download - kind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202" b="95378" l="1047" r="979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9319" y="1286598"/>
              <a:ext cx="2622358" cy="1099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파일:Amazon Web Services Logo.svg - 위키백과, 우리 모두의 백과사전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6168" y="1877872"/>
              <a:ext cx="609614" cy="364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817" b="96947" l="2959" r="9408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33762" y="1597325"/>
              <a:ext cx="832567" cy="645363"/>
            </a:xfrm>
            <a:prstGeom prst="rect">
              <a:avLst/>
            </a:prstGeom>
          </p:spPr>
        </p:pic>
        <p:grpSp>
          <p:nvGrpSpPr>
            <p:cNvPr id="32" name="그룹 31"/>
            <p:cNvGrpSpPr/>
            <p:nvPr/>
          </p:nvGrpSpPr>
          <p:grpSpPr>
            <a:xfrm>
              <a:off x="4411920" y="1651298"/>
              <a:ext cx="476250" cy="580447"/>
              <a:chOff x="5759725" y="454123"/>
              <a:chExt cx="736325" cy="580447"/>
            </a:xfrm>
          </p:grpSpPr>
          <p:cxnSp>
            <p:nvCxnSpPr>
              <p:cNvPr id="27" name="직선 연결선 26"/>
              <p:cNvCxnSpPr/>
              <p:nvPr/>
            </p:nvCxnSpPr>
            <p:spPr>
              <a:xfrm>
                <a:off x="5759725" y="454123"/>
                <a:ext cx="736325" cy="580447"/>
              </a:xfrm>
              <a:prstGeom prst="line">
                <a:avLst/>
              </a:prstGeom>
              <a:ln w="1079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 flipV="1">
                <a:off x="5759725" y="454123"/>
                <a:ext cx="736325" cy="580447"/>
              </a:xfrm>
              <a:prstGeom prst="line">
                <a:avLst/>
              </a:prstGeom>
              <a:ln w="1079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12" descr="파일:Amazon Web Services Logo.svg - 위키백과, 우리 모두의 백과사전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8600" y="1813550"/>
              <a:ext cx="609614" cy="364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817" b="96947" l="2959" r="9408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97733" y="1551062"/>
              <a:ext cx="832567" cy="645363"/>
            </a:xfrm>
            <a:prstGeom prst="rect">
              <a:avLst/>
            </a:prstGeom>
          </p:spPr>
        </p:pic>
        <p:sp>
          <p:nvSpPr>
            <p:cNvPr id="9" name="모서리가 둥근 직사각형 8"/>
            <p:cNvSpPr/>
            <p:nvPr/>
          </p:nvSpPr>
          <p:spPr>
            <a:xfrm>
              <a:off x="5982230" y="2262542"/>
              <a:ext cx="2075376" cy="300038"/>
            </a:xfrm>
            <a:prstGeom prst="roundRect">
              <a:avLst/>
            </a:prstGeom>
            <a:solidFill>
              <a:srgbClr val="BCAAA4"/>
            </a:solidFill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288000" rtlCol="0" anchor="t"/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>
                  <a:solidFill>
                    <a:schemeClr val="tx1"/>
                  </a:solidFill>
                  <a:latin typeface="+mj-ea"/>
                  <a:ea typeface="+mj-ea"/>
                </a:rPr>
                <a:t>Provisioning</a:t>
              </a: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V="1">
              <a:off x="4315627" y="2512218"/>
              <a:ext cx="0" cy="352425"/>
            </a:xfrm>
            <a:prstGeom prst="straightConnector1">
              <a:avLst/>
            </a:prstGeom>
            <a:ln w="31750"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/>
            <p:nvPr/>
          </p:nvCxnSpPr>
          <p:spPr>
            <a:xfrm flipV="1">
              <a:off x="6961568" y="2605087"/>
              <a:ext cx="0" cy="352425"/>
            </a:xfrm>
            <a:prstGeom prst="straightConnector1">
              <a:avLst/>
            </a:prstGeom>
            <a:ln w="31750">
              <a:solidFill>
                <a:schemeClr val="bg2">
                  <a:lumMod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직선 연결선 25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929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>
                <a:solidFill>
                  <a:schemeClr val="tx1"/>
                </a:solidFill>
              </a:rPr>
              <a:t>Serverless</a:t>
            </a:r>
            <a:r>
              <a:rPr lang="ko-KR" altLang="en-US" sz="2400" b="1">
                <a:solidFill>
                  <a:schemeClr val="tx1"/>
                </a:solidFill>
              </a:rPr>
              <a:t> 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0" y="963789"/>
            <a:ext cx="1219200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별도의 인프라 구성 없이 쿼리를 즉시 실행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3.2 Athena </a:t>
            </a:r>
            <a:r>
              <a:rPr lang="ko-KR" altLang="en-US" sz="1100" b="1" dirty="0">
                <a:solidFill>
                  <a:schemeClr val="tx1"/>
                </a:solidFill>
              </a:rPr>
              <a:t>특징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</a:rPr>
              <a:t>Serverless</a:t>
            </a:r>
            <a:r>
              <a:rPr lang="ko-KR" altLang="en-US" sz="1400" b="1">
                <a:solidFill>
                  <a:schemeClr val="tx1"/>
                </a:solidFill>
              </a:rPr>
              <a:t>란</a:t>
            </a:r>
            <a:r>
              <a:rPr lang="en-US" altLang="ko-KR" sz="1400" b="1">
                <a:solidFill>
                  <a:schemeClr val="tx1"/>
                </a:solidFill>
              </a:rPr>
              <a:t>?	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25463" y="2043634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44513" y="2022120"/>
            <a:ext cx="5030787" cy="3244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chemeClr val="tx1"/>
              </a:solidFill>
              <a:latin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</a:rPr>
              <a:t>Athena vs Presto on EMR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25464" y="2280351"/>
            <a:ext cx="5030786" cy="1971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별도의 </a:t>
            </a:r>
            <a:r>
              <a:rPr lang="ko-KR" altLang="en-US" sz="1200" b="1" u="sng">
                <a:solidFill>
                  <a:schemeClr val="tx1"/>
                </a:solidFill>
                <a:latin typeface="+mj-ea"/>
              </a:rPr>
              <a:t>프로비저닝 없이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 쿼리 즉시 실행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인프라에 대한 설정이나 관리 불필요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비용 효율적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미리 서버를 준비할 필요 없어 고정 비용이 발생하지 않음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실행한 쿼리에 대해서만 과금 발생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서버 유지∙관리 인력 불필요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645276" y="2300936"/>
            <a:ext cx="467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j-ea"/>
              </a:rPr>
              <a:t>Athena</a:t>
            </a:r>
            <a:r>
              <a:rPr lang="ko-KR" altLang="en-US" sz="1200" b="1">
                <a:latin typeface="+mj-ea"/>
              </a:rPr>
              <a:t>와 같은 엔진인 </a:t>
            </a:r>
            <a:r>
              <a:rPr lang="en-US" altLang="ko-KR" sz="1200" b="1">
                <a:latin typeface="+mj-ea"/>
              </a:rPr>
              <a:t>Presto</a:t>
            </a:r>
            <a:r>
              <a:rPr lang="ko-KR" altLang="en-US" sz="1200" b="1">
                <a:latin typeface="+mj-ea"/>
              </a:rPr>
              <a:t>를 </a:t>
            </a:r>
            <a:r>
              <a:rPr lang="en-US" altLang="ko-KR" sz="1200" b="1">
                <a:latin typeface="+mj-ea"/>
              </a:rPr>
              <a:t>EMR</a:t>
            </a:r>
            <a:r>
              <a:rPr lang="ko-KR" altLang="en-US" sz="1200" b="1">
                <a:latin typeface="+mj-ea"/>
              </a:rPr>
              <a:t>에서 사용하기 위한</a:t>
            </a:r>
            <a:r>
              <a:rPr lang="en-US" altLang="ko-KR" sz="1200" b="1">
                <a:latin typeface="+mj-ea"/>
              </a:rPr>
              <a:t> </a:t>
            </a:r>
            <a:r>
              <a:rPr lang="ko-KR" altLang="en-US" sz="1200" b="1">
                <a:latin typeface="+mj-ea"/>
              </a:rPr>
              <a:t>절차</a:t>
            </a:r>
            <a:endParaRPr lang="en-US" altLang="ko-KR" sz="1200" b="1">
              <a:latin typeface="+mj-ea"/>
            </a:endParaRPr>
          </a:p>
        </p:txBody>
      </p:sp>
      <p:pic>
        <p:nvPicPr>
          <p:cNvPr id="31" name="Picture 2" descr="https://docs.aws.amazon.com/ko_kr/emr/latest/ManagementGuide/images/emr-work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877" y="2726581"/>
            <a:ext cx="4942186" cy="340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6731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963789"/>
            <a:ext cx="1219200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대용량의 데이터를 빠르게 조회하여 분석 처리용으로 적합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분석용 처리에 적합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5463" y="2022118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>
                <a:solidFill>
                  <a:schemeClr val="tx1"/>
                </a:solidFill>
              </a:rPr>
              <a:t>분석용 엔진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</a:rPr>
              <a:t>Compute Pool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3.2 Athena </a:t>
            </a:r>
            <a:r>
              <a:rPr lang="ko-KR" altLang="en-US" sz="1100" b="1" dirty="0">
                <a:solidFill>
                  <a:schemeClr val="tx1"/>
                </a:solidFill>
              </a:rPr>
              <a:t>특징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525464" y="2274202"/>
            <a:ext cx="5030786" cy="1971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자동으로 쿼리를 병렬 실행하여 대용량 데이터에 대해서 빠른 결과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chemeClr val="tx1"/>
                </a:solidFill>
                <a:latin typeface="+mj-ea"/>
              </a:rPr>
              <a:t>Compute pool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내에서 자동 스케일링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사용 예시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chemeClr val="tx1"/>
                </a:solidFill>
                <a:latin typeface="+mj-ea"/>
              </a:rPr>
              <a:t>ad-hoc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분석용으로 사용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많은 양을 처리하는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OLAP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성 처리에 적합 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chemeClr val="tx1"/>
                </a:solidFill>
                <a:latin typeface="+mj-ea"/>
              </a:rPr>
              <a:t>Presto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엔진 특성 상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OLTP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성 처리에는 부적합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6635751" y="2126502"/>
            <a:ext cx="5040312" cy="4363197"/>
          </a:xfrm>
          <a:prstGeom prst="rect">
            <a:avLst/>
          </a:prstGeom>
          <a:gradFill>
            <a:gsLst>
              <a:gs pos="63000">
                <a:schemeClr val="bg1"/>
              </a:gs>
              <a:gs pos="5505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492442" y="2271108"/>
            <a:ext cx="3649428" cy="21343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200" b="1">
              <a:solidFill>
                <a:schemeClr val="tx1"/>
              </a:solidFill>
              <a:latin typeface="+mj-ea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7910915" y="3620483"/>
            <a:ext cx="486000" cy="48409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8484369" y="3620483"/>
            <a:ext cx="486000" cy="48409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7910915" y="3041919"/>
            <a:ext cx="486000" cy="48409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8484369" y="3041919"/>
            <a:ext cx="486000" cy="48409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9057823" y="3620483"/>
            <a:ext cx="486000" cy="484094"/>
          </a:xfrm>
          <a:prstGeom prst="roundRect">
            <a:avLst/>
          </a:prstGeom>
          <a:solidFill>
            <a:srgbClr val="FF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9631276" y="3620483"/>
            <a:ext cx="486000" cy="48409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9057823" y="3041919"/>
            <a:ext cx="486000" cy="48409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9631276" y="3041919"/>
            <a:ext cx="486000" cy="484094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10440678" y="3553766"/>
            <a:ext cx="376800" cy="72000"/>
            <a:chOff x="9828809" y="3488697"/>
            <a:chExt cx="376800" cy="72000"/>
          </a:xfrm>
        </p:grpSpPr>
        <p:sp>
          <p:nvSpPr>
            <p:cNvPr id="9" name="타원 8"/>
            <p:cNvSpPr/>
            <p:nvPr/>
          </p:nvSpPr>
          <p:spPr>
            <a:xfrm>
              <a:off x="9828809" y="3488697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9981209" y="3488697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10133609" y="3488697"/>
              <a:ext cx="72000" cy="720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7492443" y="4791057"/>
            <a:ext cx="1776691" cy="1026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2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366774" y="4780645"/>
            <a:ext cx="1777494" cy="102542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12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8121451" y="4097434"/>
            <a:ext cx="625376" cy="686480"/>
            <a:chOff x="7994451" y="4067290"/>
            <a:chExt cx="625376" cy="686480"/>
          </a:xfrm>
        </p:grpSpPr>
        <p:cxnSp>
          <p:nvCxnSpPr>
            <p:cNvPr id="37" name="꺾인 연결선 36"/>
            <p:cNvCxnSpPr/>
            <p:nvPr/>
          </p:nvCxnSpPr>
          <p:spPr>
            <a:xfrm rot="16200000" flipH="1">
              <a:off x="7811009" y="4265782"/>
              <a:ext cx="669681" cy="302797"/>
            </a:xfrm>
            <a:prstGeom prst="bentConnector3">
              <a:avLst/>
            </a:prstGeom>
            <a:ln w="19050">
              <a:solidFill>
                <a:srgbClr val="7030A0"/>
              </a:solidFill>
              <a:headEnd type="diamond" w="lg" len="lg"/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38"/>
            <p:cNvCxnSpPr/>
            <p:nvPr/>
          </p:nvCxnSpPr>
          <p:spPr>
            <a:xfrm rot="5400000">
              <a:off x="8114351" y="4248293"/>
              <a:ext cx="686480" cy="324473"/>
            </a:xfrm>
            <a:prstGeom prst="bentConnector3">
              <a:avLst>
                <a:gd name="adj1" fmla="val 50693"/>
              </a:avLst>
            </a:prstGeom>
            <a:ln w="19050">
              <a:solidFill>
                <a:srgbClr val="7030A0"/>
              </a:solidFill>
              <a:headEnd type="diamond" w="lg" len="lg"/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꺾인 연결선 40"/>
          <p:cNvCxnSpPr>
            <a:stCxn id="17" idx="2"/>
            <a:endCxn id="35" idx="0"/>
          </p:cNvCxnSpPr>
          <p:nvPr/>
        </p:nvCxnSpPr>
        <p:spPr>
          <a:xfrm rot="16200000" flipH="1">
            <a:off x="9440138" y="3965262"/>
            <a:ext cx="676068" cy="954698"/>
          </a:xfrm>
          <a:prstGeom prst="bentConnector3">
            <a:avLst/>
          </a:prstGeom>
          <a:ln w="19050">
            <a:solidFill>
              <a:srgbClr val="7030A0"/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8549300" y="2466255"/>
            <a:ext cx="1233928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latin typeface="+mj-ea"/>
              </a:rPr>
              <a:t>Compute pool</a:t>
            </a:r>
          </a:p>
        </p:txBody>
      </p:sp>
      <p:pic>
        <p:nvPicPr>
          <p:cNvPr id="29" name="Graphic 12">
            <a:extLst>
              <a:ext uri="{FF2B5EF4-FFF2-40B4-BE49-F238E27FC236}">
                <a16:creationId xmlns:a16="http://schemas.microsoft.com/office/drawing/2014/main" id="{40DC593E-136A-B945-8EE7-268389A25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 flipH="1">
            <a:off x="7740474" y="5019631"/>
            <a:ext cx="655637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Graphic 14">
            <a:extLst>
              <a:ext uri="{FF2B5EF4-FFF2-40B4-BE49-F238E27FC236}">
                <a16:creationId xmlns:a16="http://schemas.microsoft.com/office/drawing/2014/main" id="{03CFE0DA-7222-7240-9D26-C830D958A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300" y="4971700"/>
            <a:ext cx="582452" cy="582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Graphic 12">
            <a:extLst>
              <a:ext uri="{FF2B5EF4-FFF2-40B4-BE49-F238E27FC236}">
                <a16:creationId xmlns:a16="http://schemas.microsoft.com/office/drawing/2014/main" id="{40DC593E-136A-B945-8EE7-268389A25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 flipH="1">
            <a:off x="9593224" y="4984025"/>
            <a:ext cx="655637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Graphic 14">
            <a:extLst>
              <a:ext uri="{FF2B5EF4-FFF2-40B4-BE49-F238E27FC236}">
                <a16:creationId xmlns:a16="http://schemas.microsoft.com/office/drawing/2014/main" id="{03CFE0DA-7222-7240-9D26-C830D958A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217" y="4961003"/>
            <a:ext cx="582452" cy="582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17">
            <a:extLst>
              <a:ext uri="{FF2B5EF4-FFF2-40B4-BE49-F238E27FC236}">
                <a16:creationId xmlns:a16="http://schemas.microsoft.com/office/drawing/2014/main" id="{57C3E87C-C636-F342-A39E-6C1DA2434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2581" y="5544463"/>
            <a:ext cx="90655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Athena</a:t>
            </a:r>
            <a:endParaRPr lang="en-US" altLang="en-US" sz="11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57C3E87C-C636-F342-A39E-6C1DA2434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2870" y="5522390"/>
            <a:ext cx="906553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en-US" sz="110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Athena</a:t>
            </a:r>
            <a:endParaRPr lang="en-US" altLang="en-US" sz="110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782725" y="2271109"/>
            <a:ext cx="609111" cy="213435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AWS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785692" y="4769660"/>
            <a:ext cx="609111" cy="103641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User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238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9 Things To Consider When Choosing Amazon Athena | by Anna | Openbrid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93" y="2492159"/>
            <a:ext cx="6884786" cy="321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15938" y="231775"/>
            <a:ext cx="9282486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</a:rPr>
              <a:t>교육 목표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1. Data Lake on AWS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7719" y="962025"/>
            <a:ext cx="10804356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Data Lake </a:t>
            </a:r>
            <a:r>
              <a:rPr lang="ko-KR" altLang="en-US" sz="2000" b="1" dirty="0">
                <a:solidFill>
                  <a:schemeClr val="tx1"/>
                </a:solidFill>
              </a:rPr>
              <a:t>구축에 필요한 주요 솔루션 이해를 통한 </a:t>
            </a:r>
            <a:r>
              <a:rPr lang="en-US" altLang="ko-KR" sz="2000" b="1" dirty="0">
                <a:solidFill>
                  <a:schemeClr val="tx1"/>
                </a:solidFill>
              </a:rPr>
              <a:t>AWS Cloud </a:t>
            </a:r>
            <a:r>
              <a:rPr lang="ko-KR" altLang="en-US" sz="2000" b="1" dirty="0">
                <a:solidFill>
                  <a:schemeClr val="tx1"/>
                </a:solidFill>
              </a:rPr>
              <a:t>개념 이해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622323" y="2631157"/>
            <a:ext cx="3283973" cy="3073904"/>
          </a:xfrm>
          <a:prstGeom prst="rect">
            <a:avLst/>
          </a:prstGeom>
          <a:solidFill>
            <a:srgbClr val="00B0F0">
              <a:alpha val="1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414591" y="2019070"/>
            <a:ext cx="4261472" cy="4470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Storage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정형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/</a:t>
            </a:r>
            <a:r>
              <a:rPr lang="ko-KR" altLang="en-US" sz="1200" b="1" dirty="0" err="1">
                <a:solidFill>
                  <a:schemeClr val="tx1"/>
                </a:solidFill>
                <a:latin typeface="+mj-ea"/>
              </a:rPr>
              <a:t>반정형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비정형 데이터 저장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지속적으로 증가하는 방대한 데이터 수용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확장성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저렴한 보관 비용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Meta / Governance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Lake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데이터의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Schema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관리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先적재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後활용 가능 체계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(Schema on Read)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Lake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데이터 접근 권한 제어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dirty="0">
                <a:solidFill>
                  <a:schemeClr val="tx1"/>
                </a:solidFill>
                <a:latin typeface="+mj-ea"/>
              </a:rPr>
              <a:t>다양한 분석 도구</a:t>
            </a: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/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</a:rPr>
              <a:t>환경 지원</a:t>
            </a:r>
            <a:endParaRPr lang="en-US" altLang="ko-KR" sz="1200" b="1" u="sng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Lake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데이터의 가공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분석을 위한 다양한 도구 지원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표준 파일 형식 지원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Storage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decoupled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14591" y="1616430"/>
            <a:ext cx="426147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Data Lake</a:t>
            </a:r>
            <a:r>
              <a:rPr lang="ko-KR" altLang="en-US" sz="1400" b="1" dirty="0">
                <a:solidFill>
                  <a:schemeClr val="tx1"/>
                </a:solidFill>
              </a:rPr>
              <a:t> 구축 필요 기능 조건</a:t>
            </a:r>
          </a:p>
        </p:txBody>
      </p:sp>
    </p:spTree>
    <p:extLst>
      <p:ext uri="{BB962C8B-B14F-4D97-AF65-F5344CB8AC3E}">
        <p14:creationId xmlns:p14="http://schemas.microsoft.com/office/powerpoint/2010/main" val="2648213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>
                <a:solidFill>
                  <a:schemeClr val="tx1"/>
                </a:solidFill>
              </a:rPr>
              <a:t>Schema on Read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40486" y="963789"/>
            <a:ext cx="10040301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쿼리를 실행하는 시점에 스키마를 투영하는 </a:t>
            </a:r>
            <a:r>
              <a:rPr lang="en-US" altLang="ko-KR" sz="2000" b="1">
                <a:solidFill>
                  <a:schemeClr val="tx1"/>
                </a:solidFill>
              </a:rPr>
              <a:t>Schema on Read </a:t>
            </a:r>
            <a:r>
              <a:rPr lang="ko-KR" altLang="en-US" sz="2000" b="1">
                <a:solidFill>
                  <a:schemeClr val="tx1"/>
                </a:solidFill>
              </a:rPr>
              <a:t>방식을 사용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</a:rPr>
              <a:t>Schema on Read</a:t>
            </a:r>
            <a:r>
              <a:rPr lang="ko-KR" altLang="en-US" sz="1400" b="1">
                <a:solidFill>
                  <a:schemeClr val="tx1"/>
                </a:solidFill>
              </a:rPr>
              <a:t>란</a:t>
            </a:r>
            <a:r>
              <a:rPr lang="en-US" altLang="ko-KR" sz="1400" b="1">
                <a:solidFill>
                  <a:schemeClr val="tx1"/>
                </a:solidFill>
              </a:rPr>
              <a:t>?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</a:rPr>
              <a:t>Schema on Read vs Schema on write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7480" y="2022119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026" name="Picture 2" descr="https://miro.medium.com/max/700/1*W05afgaJll8k9DrUSjsoy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8103" b="54777"/>
          <a:stretch/>
        </p:blipFill>
        <p:spPr bwMode="auto">
          <a:xfrm>
            <a:off x="6858000" y="2862943"/>
            <a:ext cx="4929647" cy="108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635750" y="2581284"/>
            <a:ext cx="5040313" cy="154032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3" name="Picture 2" descr="https://miro.medium.com/max/700/1*W05afgaJll8k9DrUSjsoy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51969" b="12771"/>
          <a:stretch/>
        </p:blipFill>
        <p:spPr bwMode="auto">
          <a:xfrm>
            <a:off x="6724651" y="4473940"/>
            <a:ext cx="4932125" cy="103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409757" y="4230684"/>
            <a:ext cx="165930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</a:rPr>
              <a:t>Schema on Write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412632" y="2676000"/>
            <a:ext cx="1673728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latin typeface="+mj-ea"/>
              </a:rPr>
              <a:t>Schema on Read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3.2 Athena </a:t>
            </a:r>
            <a:r>
              <a:rPr lang="ko-KR" altLang="en-US" sz="1100" b="1" dirty="0">
                <a:solidFill>
                  <a:schemeClr val="tx1"/>
                </a:solidFill>
              </a:rPr>
              <a:t>특징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25464" y="2142343"/>
            <a:ext cx="5030786" cy="1971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데이터를 읽을 때 스키마를 정의하는 것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데이터를 입력할 때는 스키마 정의가 되어있지 않아도 됨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필요 시점에 스키마가 정의되어 있으면 됨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장점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데이터를 원본 그대로 빠르게 저장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0727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>
                <a:solidFill>
                  <a:schemeClr val="tx1"/>
                </a:solidFill>
              </a:rPr>
              <a:t>Metadata Store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963789"/>
            <a:ext cx="1219200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Data Lake</a:t>
            </a:r>
            <a:r>
              <a:rPr lang="ko-KR" altLang="en-US" sz="2000" b="1">
                <a:solidFill>
                  <a:schemeClr val="tx1"/>
                </a:solidFill>
              </a:rPr>
              <a:t>의 스키마 정보를 관리하기 위해 </a:t>
            </a:r>
            <a:r>
              <a:rPr lang="en-US" altLang="ko-KR" sz="2000" b="1">
                <a:solidFill>
                  <a:schemeClr val="tx1"/>
                </a:solidFill>
              </a:rPr>
              <a:t>Metadata store</a:t>
            </a:r>
            <a:r>
              <a:rPr lang="ko-KR" altLang="en-US" sz="2000" b="1">
                <a:solidFill>
                  <a:schemeClr val="tx1"/>
                </a:solidFill>
              </a:rPr>
              <a:t>를 사용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3.2 Athena </a:t>
            </a:r>
            <a:r>
              <a:rPr lang="ko-KR" altLang="en-US" sz="1100" b="1" dirty="0">
                <a:solidFill>
                  <a:schemeClr val="tx1"/>
                </a:solidFill>
              </a:rPr>
              <a:t>특징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649271" y="2219324"/>
            <a:ext cx="5030786" cy="20883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스키마 정보를 저장하고 관리하는 공간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파일 스토리지의 데이터를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SQL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로 조회하기 위해 스키마를 저장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chemeClr val="tx1"/>
                </a:solidFill>
                <a:latin typeface="+mj-ea"/>
              </a:rPr>
              <a:t>Hive Metastore, Glue Data Catalog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저장 데이터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파일 정보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: location,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포맷 등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메타 정보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: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테이블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컬럼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파티션 등 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</a:rPr>
              <a:t>Metadata store</a:t>
            </a:r>
            <a:r>
              <a:rPr lang="ko-KR" altLang="en-US" sz="1400" b="1">
                <a:solidFill>
                  <a:schemeClr val="tx1"/>
                </a:solidFill>
              </a:rPr>
              <a:t>란</a:t>
            </a:r>
            <a:r>
              <a:rPr lang="en-US" altLang="ko-KR" sz="1400" b="1">
                <a:solidFill>
                  <a:schemeClr val="tx1"/>
                </a:solidFill>
              </a:rPr>
              <a:t>?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순서도: 자기 디스크 26"/>
          <p:cNvSpPr/>
          <p:nvPr/>
        </p:nvSpPr>
        <p:spPr>
          <a:xfrm>
            <a:off x="4069708" y="3195421"/>
            <a:ext cx="1306295" cy="1290470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 w="412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4152984" y="3725493"/>
            <a:ext cx="615333" cy="308903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88000" rtlCol="0" anchor="t"/>
          <a:lstStyle/>
          <a:p>
            <a:pPr algn="ctr">
              <a:lnSpc>
                <a:spcPct val="150000"/>
              </a:lnSpc>
            </a:pPr>
            <a:endParaRPr lang="ko-KR" altLang="en-US" sz="105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398251" y="1908829"/>
            <a:ext cx="9099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Data Lake</a:t>
            </a:r>
            <a:endParaRPr lang="ko-KR" altLang="en-US" sz="1200" b="1"/>
          </a:p>
        </p:txBody>
      </p:sp>
      <p:sp>
        <p:nvSpPr>
          <p:cNvPr id="34" name="직사각형 33"/>
          <p:cNvSpPr/>
          <p:nvPr/>
        </p:nvSpPr>
        <p:spPr>
          <a:xfrm>
            <a:off x="895886" y="5729886"/>
            <a:ext cx="4660364" cy="673634"/>
          </a:xfrm>
          <a:prstGeom prst="rect">
            <a:avLst/>
          </a:prstGeom>
          <a:solidFill>
            <a:schemeClr val="bg2">
              <a:lumMod val="90000"/>
            </a:schemeClr>
          </a:solidFill>
          <a:ln w="222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b="1">
                <a:solidFill>
                  <a:schemeClr val="tx1"/>
                </a:solidFill>
                <a:latin typeface="+mj-ea"/>
                <a:ea typeface="+mj-ea"/>
              </a:rPr>
              <a:t>Application</a:t>
            </a:r>
            <a:endParaRPr lang="ko-KR" altLang="en-US" sz="105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7" name="오른쪽 화살표 36"/>
          <p:cNvSpPr/>
          <p:nvPr/>
        </p:nvSpPr>
        <p:spPr>
          <a:xfrm rot="5400000">
            <a:off x="3074856" y="4472520"/>
            <a:ext cx="604876" cy="161536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612727" y="2160618"/>
            <a:ext cx="2481042" cy="2862696"/>
            <a:chOff x="612727" y="2186400"/>
            <a:chExt cx="1625414" cy="1625414"/>
          </a:xfrm>
        </p:grpSpPr>
        <p:pic>
          <p:nvPicPr>
            <p:cNvPr id="38" name="Graphic 63">
              <a:extLst>
                <a:ext uri="{FF2B5EF4-FFF2-40B4-BE49-F238E27FC236}">
                  <a16:creationId xmlns:a16="http://schemas.microsoft.com/office/drawing/2014/main" id="{9B0E541F-A9E3-5346-935C-401DF5B62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27" y="2186400"/>
              <a:ext cx="1625414" cy="162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그룹 2"/>
            <p:cNvGrpSpPr/>
            <p:nvPr/>
          </p:nvGrpSpPr>
          <p:grpSpPr>
            <a:xfrm>
              <a:off x="798234" y="3095410"/>
              <a:ext cx="1174404" cy="582607"/>
              <a:chOff x="-4626796" y="7061615"/>
              <a:chExt cx="1902098" cy="943607"/>
            </a:xfrm>
          </p:grpSpPr>
          <p:pic>
            <p:nvPicPr>
              <p:cNvPr id="45" name="Picture 2" descr="컴퓨터 아이콘, 바다 물결, 기타, 텍스트, 일렉트릭 블루 png | PNGWi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8804" b="90000" l="0" r="99239"/>
                        </a14:imgEffect>
                        <a14:imgEffect>
                          <a14:saturation sat="6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83"/>
              <a:stretch/>
            </p:blipFill>
            <p:spPr bwMode="auto">
              <a:xfrm>
                <a:off x="-4626796" y="7061615"/>
                <a:ext cx="1902098" cy="6261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" descr="컴퓨터 아이콘, 바다 물결, 기타, 텍스트, 일렉트릭 블루 png | PNGWin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83"/>
              <a:stretch/>
            </p:blipFill>
            <p:spPr bwMode="auto">
              <a:xfrm>
                <a:off x="-4626796" y="7379115"/>
                <a:ext cx="1902098" cy="6261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50" name="직사각형 49"/>
          <p:cNvSpPr/>
          <p:nvPr/>
        </p:nvSpPr>
        <p:spPr>
          <a:xfrm>
            <a:off x="4145908" y="3714837"/>
            <a:ext cx="638578" cy="259130"/>
          </a:xfrm>
          <a:prstGeom prst="rect">
            <a:avLst/>
          </a:prstGeom>
          <a:ln w="3175"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>
                <a:latin typeface="+mj-ea"/>
              </a:rPr>
              <a:t>Schema</a:t>
            </a:r>
            <a:endParaRPr lang="ko-KR" altLang="en-US" sz="1050" b="1" dirty="0">
              <a:latin typeface="+mj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79984" y="2852245"/>
            <a:ext cx="9301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Metastore</a:t>
            </a:r>
            <a:endParaRPr lang="ko-KR" altLang="en-US" sz="1200" b="1"/>
          </a:p>
        </p:txBody>
      </p:sp>
      <p:sp>
        <p:nvSpPr>
          <p:cNvPr id="55" name="직사각형 54"/>
          <p:cNvSpPr/>
          <p:nvPr/>
        </p:nvSpPr>
        <p:spPr>
          <a:xfrm>
            <a:off x="4423530" y="3879117"/>
            <a:ext cx="615333" cy="308903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88000" rtlCol="0" anchor="t"/>
          <a:lstStyle/>
          <a:p>
            <a:pPr algn="ctr">
              <a:lnSpc>
                <a:spcPct val="150000"/>
              </a:lnSpc>
            </a:pPr>
            <a:endParaRPr lang="ko-KR" altLang="en-US" sz="105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416454" y="3868461"/>
            <a:ext cx="638578" cy="259130"/>
          </a:xfrm>
          <a:prstGeom prst="rect">
            <a:avLst/>
          </a:prstGeom>
          <a:ln w="3175"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>
                <a:latin typeface="+mj-ea"/>
              </a:rPr>
              <a:t>Schema</a:t>
            </a:r>
            <a:endParaRPr lang="ko-KR" altLang="en-US" sz="1050" b="1" dirty="0">
              <a:latin typeface="+mj-ea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694076" y="4032741"/>
            <a:ext cx="615333" cy="308903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88000" rtlCol="0" anchor="t"/>
          <a:lstStyle/>
          <a:p>
            <a:pPr algn="ctr">
              <a:lnSpc>
                <a:spcPct val="150000"/>
              </a:lnSpc>
            </a:pPr>
            <a:endParaRPr lang="ko-KR" altLang="en-US" sz="105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687000" y="4022085"/>
            <a:ext cx="638578" cy="259130"/>
          </a:xfrm>
          <a:prstGeom prst="rect">
            <a:avLst/>
          </a:prstGeom>
          <a:ln w="3175">
            <a:noFill/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b="1">
                <a:latin typeface="+mj-ea"/>
              </a:rPr>
              <a:t>Schema</a:t>
            </a:r>
            <a:endParaRPr lang="ko-KR" altLang="en-US" sz="1050" b="1" dirty="0">
              <a:latin typeface="+mj-ea"/>
            </a:endParaRPr>
          </a:p>
        </p:txBody>
      </p:sp>
      <p:sp>
        <p:nvSpPr>
          <p:cNvPr id="9" name="덧셈 기호 8"/>
          <p:cNvSpPr/>
          <p:nvPr/>
        </p:nvSpPr>
        <p:spPr>
          <a:xfrm>
            <a:off x="3030516" y="3506925"/>
            <a:ext cx="723900" cy="765882"/>
          </a:xfrm>
          <a:prstGeom prst="mathPlus">
            <a:avLst>
              <a:gd name="adj1" fmla="val 6853"/>
            </a:avLst>
          </a:prstGeom>
          <a:solidFill>
            <a:schemeClr val="bg1">
              <a:lumMod val="6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295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5463" y="311147"/>
            <a:ext cx="99425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>
                <a:solidFill>
                  <a:schemeClr val="tx1"/>
                </a:solidFill>
              </a:rPr>
              <a:t>[</a:t>
            </a:r>
            <a:r>
              <a:rPr lang="ko-KR" altLang="en-US" sz="2400" b="1">
                <a:solidFill>
                  <a:schemeClr val="tx1"/>
                </a:solidFill>
              </a:rPr>
              <a:t>참고</a:t>
            </a:r>
            <a:r>
              <a:rPr lang="en-US" altLang="ko-KR" sz="2400" b="1">
                <a:solidFill>
                  <a:schemeClr val="tx1"/>
                </a:solidFill>
              </a:rPr>
              <a:t>] Metadata Store </a:t>
            </a:r>
            <a:r>
              <a:rPr lang="ko-KR" altLang="en-US" sz="2400" b="1">
                <a:solidFill>
                  <a:schemeClr val="tx1"/>
                </a:solidFill>
              </a:rPr>
              <a:t>종류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963789"/>
            <a:ext cx="1219200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AWS </a:t>
            </a:r>
            <a:r>
              <a:rPr lang="ko-KR" altLang="en-US" sz="2000" b="1">
                <a:solidFill>
                  <a:schemeClr val="tx1"/>
                </a:solidFill>
              </a:rPr>
              <a:t>환경에서는 </a:t>
            </a:r>
            <a:r>
              <a:rPr lang="en-US" altLang="ko-KR" sz="2000" b="1">
                <a:solidFill>
                  <a:schemeClr val="tx1"/>
                </a:solidFill>
              </a:rPr>
              <a:t>Glue Data</a:t>
            </a:r>
            <a:r>
              <a:rPr lang="ko-KR" altLang="en-US" sz="2000" b="1">
                <a:solidFill>
                  <a:schemeClr val="tx1"/>
                </a:solidFill>
              </a:rPr>
              <a:t> </a:t>
            </a:r>
            <a:r>
              <a:rPr lang="en-US" altLang="ko-KR" sz="2000" b="1">
                <a:solidFill>
                  <a:schemeClr val="tx1"/>
                </a:solidFill>
              </a:rPr>
              <a:t>Catalog</a:t>
            </a:r>
            <a:r>
              <a:rPr lang="ko-KR" altLang="en-US" sz="2000" b="1">
                <a:solidFill>
                  <a:schemeClr val="tx1"/>
                </a:solidFill>
              </a:rPr>
              <a:t>를 사용하는 것이 적합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7480" y="2022119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540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</a:rPr>
              <a:t>Hive Metastore vs Glue Data Catalog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3.2 Athena </a:t>
            </a:r>
            <a:r>
              <a:rPr lang="ko-KR" altLang="en-US" sz="1100" b="1" dirty="0">
                <a:solidFill>
                  <a:schemeClr val="tx1"/>
                </a:solidFill>
              </a:rPr>
              <a:t>특징</a:t>
            </a:r>
          </a:p>
        </p:txBody>
      </p:sp>
      <p:graphicFrame>
        <p:nvGraphicFramePr>
          <p:cNvPr id="8" name="표 13">
            <a:extLst>
              <a:ext uri="{FF2B5EF4-FFF2-40B4-BE49-F238E27FC236}">
                <a16:creationId xmlns:a16="http://schemas.microsoft.com/office/drawing/2014/main" id="{66AC1708-6ED8-93FB-5D23-B5D0E24B5FAC}"/>
              </a:ext>
            </a:extLst>
          </p:cNvPr>
          <p:cNvGraphicFramePr>
            <a:graphicFrameLocks noGrp="1"/>
          </p:cNvGraphicFramePr>
          <p:nvPr/>
        </p:nvGraphicFramePr>
        <p:xfrm>
          <a:off x="654051" y="2179460"/>
          <a:ext cx="10881458" cy="42329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9325">
                  <a:extLst>
                    <a:ext uri="{9D8B030D-6E8A-4147-A177-3AD203B41FA5}">
                      <a16:colId xmlns:a16="http://schemas.microsoft.com/office/drawing/2014/main" val="2806147713"/>
                    </a:ext>
                  </a:extLst>
                </a:gridCol>
                <a:gridCol w="4473811">
                  <a:extLst>
                    <a:ext uri="{9D8B030D-6E8A-4147-A177-3AD203B41FA5}">
                      <a16:colId xmlns:a16="http://schemas.microsoft.com/office/drawing/2014/main" val="3832247067"/>
                    </a:ext>
                  </a:extLst>
                </a:gridCol>
                <a:gridCol w="4968322">
                  <a:extLst>
                    <a:ext uri="{9D8B030D-6E8A-4147-A177-3AD203B41FA5}">
                      <a16:colId xmlns:a16="http://schemas.microsoft.com/office/drawing/2014/main" val="625695921"/>
                    </a:ext>
                  </a:extLst>
                </a:gridCol>
              </a:tblGrid>
              <a:tr h="19254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Hive</a:t>
                      </a:r>
                      <a:r>
                        <a:rPr lang="en-US" altLang="ko-KR" sz="1400" b="1" baseline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Metastore</a:t>
                      </a:r>
                      <a:endParaRPr lang="ko-KR" alt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Glue</a:t>
                      </a:r>
                      <a:r>
                        <a:rPr lang="en-US" altLang="ko-KR" sz="1400" b="1" baseline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Data Catalog</a:t>
                      </a:r>
                      <a:endParaRPr lang="ko-KR" altLang="en-US" sz="14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654829"/>
                  </a:ext>
                </a:extLst>
              </a:tr>
              <a:tr h="88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사용 환경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/>
                        <a:t>주로 </a:t>
                      </a:r>
                      <a:r>
                        <a:rPr lang="en-US" altLang="ko-KR" sz="1200" b="0"/>
                        <a:t>Hadoop</a:t>
                      </a:r>
                      <a:r>
                        <a:rPr lang="ko-KR" altLang="en-US" sz="1200" b="0"/>
                        <a:t>에서 사용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/>
                        <a:t>AWS </a:t>
                      </a:r>
                      <a:r>
                        <a:rPr lang="ko-KR" altLang="en-US" sz="1200" b="0"/>
                        <a:t>환경에서 사용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553201"/>
                  </a:ext>
                </a:extLst>
              </a:tr>
              <a:tr h="88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필요 인프라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/>
                        <a:t>DBMS </a:t>
                      </a:r>
                      <a:r>
                        <a:rPr lang="ko-KR" altLang="en-US" sz="1200" b="0"/>
                        <a:t>필요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/>
                        <a:t>서버리스</a:t>
                      </a:r>
                      <a:r>
                        <a:rPr lang="en-US" altLang="ko-KR" sz="1200" b="0" baseline="0"/>
                        <a:t> </a:t>
                      </a:r>
                      <a:r>
                        <a:rPr lang="en-US" altLang="ko-KR" sz="1200" b="0"/>
                        <a:t>(</a:t>
                      </a:r>
                      <a:r>
                        <a:rPr lang="ko-KR" altLang="en-US" sz="1200" b="0"/>
                        <a:t>별도의 인프라 불필요</a:t>
                      </a:r>
                      <a:r>
                        <a:rPr lang="en-US" altLang="ko-KR" sz="1200" b="0"/>
                        <a:t>)</a:t>
                      </a:r>
                      <a:endParaRPr lang="ko-KR" altLang="en-US" sz="1200" b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050771"/>
                  </a:ext>
                </a:extLst>
              </a:tr>
              <a:tr h="1285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특징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/>
                        <a:t>DBMS</a:t>
                      </a:r>
                      <a:r>
                        <a:rPr lang="en-US" altLang="ko-KR" sz="1200" b="0" baseline="0"/>
                        <a:t> </a:t>
                      </a:r>
                      <a:r>
                        <a:rPr lang="ko-KR" altLang="en-US" sz="1200" b="0" baseline="0"/>
                        <a:t>설치 및 관리 필요</a:t>
                      </a:r>
                      <a:endParaRPr lang="en-US" altLang="ko-KR" sz="1200" b="0" baseline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baseline="0"/>
                        <a:t>SQL</a:t>
                      </a:r>
                      <a:r>
                        <a:rPr lang="ko-KR" altLang="en-US" sz="1200" b="0" baseline="0"/>
                        <a:t>을 통해 직접 스키마 조회 가능</a:t>
                      </a:r>
                      <a:endParaRPr lang="en-US" altLang="ko-KR" sz="1200" b="0" baseline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 baseline="0"/>
                        <a:t>표준 메타스토어로서 대부분의 오픈소스에서 지원</a:t>
                      </a:r>
                      <a:endParaRPr lang="en-US" altLang="ko-KR" sz="1200" b="0" baseline="0"/>
                    </a:p>
                  </a:txBody>
                  <a:tcPr marT="108000" marB="144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/>
                        <a:t>AWS</a:t>
                      </a:r>
                      <a:r>
                        <a:rPr lang="en-US" altLang="ko-KR" sz="1200" b="0" baseline="0"/>
                        <a:t> </a:t>
                      </a:r>
                      <a:r>
                        <a:rPr lang="ko-KR" altLang="en-US" sz="1200" b="0" baseline="0"/>
                        <a:t>서비스들과</a:t>
                      </a:r>
                      <a:r>
                        <a:rPr lang="ko-KR" altLang="en-US" sz="1200" b="1" baseline="0"/>
                        <a:t> </a:t>
                      </a:r>
                      <a:r>
                        <a:rPr lang="ko-KR" altLang="en-US" sz="1200" b="0" baseline="0"/>
                        <a:t>호환성이 좋음 </a:t>
                      </a:r>
                      <a:endParaRPr lang="en-US" altLang="ko-KR" sz="1200" b="0"/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b="0"/>
                        <a:t>자동으로 스키마 정보를 수집해주는 크롤러 기능</a:t>
                      </a:r>
                      <a:r>
                        <a:rPr lang="en-US" altLang="ko-KR" sz="1200" b="0" baseline="0"/>
                        <a:t> </a:t>
                      </a:r>
                      <a:r>
                        <a:rPr lang="ko-KR" altLang="en-US" sz="1200" b="0"/>
                        <a:t>사용 가능</a:t>
                      </a:r>
                      <a:endParaRPr lang="en-US" altLang="ko-KR" sz="1200" b="0" baseline="0"/>
                    </a:p>
                  </a:txBody>
                  <a:tcPr marT="108000" marB="144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50965"/>
                  </a:ext>
                </a:extLst>
              </a:tr>
              <a:tr h="881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/>
                        <a:t>제약 사항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baseline="0"/>
                        <a:t>Athena</a:t>
                      </a:r>
                      <a:r>
                        <a:rPr lang="ko-KR" altLang="en-US" sz="1200" b="0" baseline="0"/>
                        <a:t>에서 사용 시</a:t>
                      </a:r>
                      <a:r>
                        <a:rPr lang="en-US" altLang="ko-KR" sz="1200" b="0" baseline="0"/>
                        <a:t>, </a:t>
                      </a:r>
                      <a:r>
                        <a:rPr lang="ko-KR" altLang="en-US" sz="1200" b="0" baseline="0"/>
                        <a:t>테이블당 파티션 수 </a:t>
                      </a:r>
                      <a:r>
                        <a:rPr lang="en-US" altLang="ko-KR" sz="1200" b="0" baseline="0"/>
                        <a:t>20,000</a:t>
                      </a:r>
                      <a:r>
                        <a:rPr lang="ko-KR" altLang="en-US" sz="1200" b="0" baseline="0"/>
                        <a:t>개로 제한됨</a:t>
                      </a:r>
                      <a:endParaRPr lang="en-US" altLang="ko-KR" sz="1200" b="0" baseline="0"/>
                    </a:p>
                  </a:txBody>
                  <a:tcPr marT="108000" marB="144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b="0" baseline="0"/>
                        <a:t>Athena</a:t>
                      </a:r>
                      <a:r>
                        <a:rPr lang="ko-KR" altLang="en-US" sz="1200" b="0" baseline="0"/>
                        <a:t>에서 사용 시</a:t>
                      </a:r>
                      <a:r>
                        <a:rPr lang="en-US" altLang="ko-KR" sz="1200" b="0" baseline="0"/>
                        <a:t>,</a:t>
                      </a:r>
                      <a:r>
                        <a:rPr lang="ko-KR" altLang="en-US" sz="1200" b="0" baseline="0"/>
                        <a:t> 단일 스캔으로 읽을 수 있는 파티션 수 </a:t>
                      </a:r>
                      <a:r>
                        <a:rPr lang="en-US" altLang="ko-KR" sz="1200" b="0" baseline="0"/>
                        <a:t>1,000,000</a:t>
                      </a:r>
                      <a:r>
                        <a:rPr lang="ko-KR" altLang="en-US" sz="1200" b="0" baseline="0"/>
                        <a:t>개로 제한됨</a:t>
                      </a:r>
                      <a:endParaRPr lang="en-US" altLang="ko-KR" sz="1200" b="0" baseline="0"/>
                    </a:p>
                  </a:txBody>
                  <a:tcPr marT="108000" marB="144000"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723586"/>
                  </a:ext>
                </a:extLst>
              </a:tr>
            </a:tbl>
          </a:graphicData>
        </a:graphic>
      </p:graphicFrame>
      <p:cxnSp>
        <p:nvCxnSpPr>
          <p:cNvPr id="11" name="직선 연결선 10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625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>
                <a:solidFill>
                  <a:schemeClr val="tx1"/>
                </a:solidFill>
              </a:rPr>
              <a:t>Glue Data Catalog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963789"/>
            <a:ext cx="1219200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일반적으로 </a:t>
            </a:r>
            <a:r>
              <a:rPr lang="en-US" altLang="ko-KR" sz="2000" b="1">
                <a:solidFill>
                  <a:schemeClr val="tx1"/>
                </a:solidFill>
              </a:rPr>
              <a:t>Glue Data Catalog</a:t>
            </a:r>
            <a:r>
              <a:rPr lang="ko-KR" altLang="en-US" sz="2000" b="1">
                <a:solidFill>
                  <a:schemeClr val="tx1"/>
                </a:solidFill>
              </a:rPr>
              <a:t>라는 메타스토어를 사용하여 스키마를 정의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</a:rPr>
              <a:t>Architecture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</a:rPr>
              <a:t>Glue Data Catalog </a:t>
            </a:r>
            <a:r>
              <a:rPr lang="ko-KR" altLang="en-US" sz="1400" b="1">
                <a:solidFill>
                  <a:schemeClr val="tx1"/>
                </a:solidFill>
              </a:rPr>
              <a:t>예시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44259" y="5338111"/>
            <a:ext cx="4491297" cy="8672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ctr"/>
          <a:lstStyle/>
          <a:p>
            <a:pPr>
              <a:lnSpc>
                <a:spcPct val="180000"/>
              </a:lnSpc>
            </a:pPr>
            <a:r>
              <a:rPr lang="en-US" altLang="ko-KR" sz="1200" b="1">
                <a:solidFill>
                  <a:schemeClr val="tx1"/>
                </a:solidFill>
                <a:latin typeface="+mj-ea"/>
              </a:rPr>
              <a:t>Athena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에서 테이블을 생성하면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 Glue catalog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에 스키마 등록됨</a:t>
            </a:r>
            <a:br>
              <a:rPr lang="en-US" altLang="ko-KR" sz="1200" b="1">
                <a:solidFill>
                  <a:schemeClr val="tx1"/>
                </a:solidFill>
                <a:latin typeface="+mj-ea"/>
              </a:rPr>
            </a:b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쿼리를 실행하면 스키마를 적용하여 데이터를 읽음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9922"/>
          <a:stretch/>
        </p:blipFill>
        <p:spPr>
          <a:xfrm>
            <a:off x="6635752" y="2197771"/>
            <a:ext cx="5040312" cy="408642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516056" y="3333574"/>
            <a:ext cx="13260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/>
              <a:t>파일 정보</a:t>
            </a:r>
            <a:endParaRPr lang="en-US" altLang="ko-KR" sz="1200" b="1"/>
          </a:p>
          <a:p>
            <a:r>
              <a:rPr lang="en-US" altLang="ko-KR" sz="1000"/>
              <a:t>(location,</a:t>
            </a:r>
            <a:r>
              <a:rPr lang="ko-KR" altLang="en-US" sz="1000"/>
              <a:t>파일포맷</a:t>
            </a:r>
            <a:r>
              <a:rPr lang="en-US" altLang="ko-KR" sz="1000"/>
              <a:t>..)</a:t>
            </a:r>
            <a:endParaRPr lang="ko-KR" altLang="en-US" sz="1000"/>
          </a:p>
        </p:txBody>
      </p:sp>
      <p:sp>
        <p:nvSpPr>
          <p:cNvPr id="29" name="TextBox 28"/>
          <p:cNvSpPr txBox="1"/>
          <p:nvPr/>
        </p:nvSpPr>
        <p:spPr>
          <a:xfrm>
            <a:off x="10470916" y="5232268"/>
            <a:ext cx="15376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/>
              <a:t>테이블 스키마</a:t>
            </a:r>
            <a:endParaRPr lang="en-US" altLang="ko-KR" sz="1200" b="1"/>
          </a:p>
          <a:p>
            <a:r>
              <a:rPr lang="en-US" altLang="ko-KR" sz="1000"/>
              <a:t>(</a:t>
            </a:r>
            <a:r>
              <a:rPr lang="ko-KR" altLang="en-US" sz="1000"/>
              <a:t>컬럼</a:t>
            </a:r>
            <a:r>
              <a:rPr lang="en-US" altLang="ko-KR" sz="1000"/>
              <a:t>, </a:t>
            </a:r>
            <a:r>
              <a:rPr lang="ko-KR" altLang="en-US" sz="1000"/>
              <a:t>타입</a:t>
            </a:r>
            <a:r>
              <a:rPr lang="en-US" altLang="ko-KR" sz="1000"/>
              <a:t>, </a:t>
            </a:r>
            <a:r>
              <a:rPr lang="ko-KR" altLang="en-US" sz="1000"/>
              <a:t>파티션 키</a:t>
            </a:r>
            <a:r>
              <a:rPr lang="en-US" altLang="ko-KR" sz="1000"/>
              <a:t>..)</a:t>
            </a:r>
            <a:endParaRPr lang="ko-KR" altLang="en-US" sz="1000"/>
          </a:p>
        </p:txBody>
      </p:sp>
      <p:sp>
        <p:nvSpPr>
          <p:cNvPr id="28" name="직사각형 27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3.2 Athena </a:t>
            </a:r>
            <a:r>
              <a:rPr lang="ko-KR" altLang="en-US" sz="1100" b="1" dirty="0">
                <a:solidFill>
                  <a:schemeClr val="tx1"/>
                </a:solidFill>
              </a:rPr>
              <a:t>특징</a:t>
            </a:r>
          </a:p>
        </p:txBody>
      </p:sp>
      <p:grpSp>
        <p:nvGrpSpPr>
          <p:cNvPr id="45" name="그룹 44"/>
          <p:cNvGrpSpPr/>
          <p:nvPr/>
        </p:nvGrpSpPr>
        <p:grpSpPr>
          <a:xfrm>
            <a:off x="522289" y="5533291"/>
            <a:ext cx="288862" cy="307777"/>
            <a:chOff x="3545093" y="2829436"/>
            <a:chExt cx="288862" cy="307777"/>
          </a:xfrm>
          <a:noFill/>
        </p:grpSpPr>
        <p:sp>
          <p:nvSpPr>
            <p:cNvPr id="46" name="타원 45"/>
            <p:cNvSpPr/>
            <p:nvPr/>
          </p:nvSpPr>
          <p:spPr>
            <a:xfrm>
              <a:off x="3581524" y="2871544"/>
              <a:ext cx="216000" cy="216000"/>
            </a:xfrm>
            <a:prstGeom prst="ellipse">
              <a:avLst/>
            </a:prstGeom>
            <a:grp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545093" y="2829436"/>
              <a:ext cx="288862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solidFill>
                    <a:srgbClr val="FF0000"/>
                  </a:solidFill>
                </a:rPr>
                <a:t>1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22289" y="5871607"/>
            <a:ext cx="288862" cy="307777"/>
            <a:chOff x="3545093" y="2829436"/>
            <a:chExt cx="288862" cy="307777"/>
          </a:xfrm>
          <a:noFill/>
        </p:grpSpPr>
        <p:sp>
          <p:nvSpPr>
            <p:cNvPr id="52" name="타원 51"/>
            <p:cNvSpPr/>
            <p:nvPr/>
          </p:nvSpPr>
          <p:spPr>
            <a:xfrm>
              <a:off x="3581524" y="2871544"/>
              <a:ext cx="216000" cy="216000"/>
            </a:xfrm>
            <a:prstGeom prst="ellipse">
              <a:avLst/>
            </a:prstGeom>
            <a:grp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545093" y="2829436"/>
              <a:ext cx="288862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solidFill>
                    <a:srgbClr val="FF0000"/>
                  </a:solidFill>
                </a:rPr>
                <a:t>2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522289" y="2203711"/>
            <a:ext cx="5040311" cy="332767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>
                <a:latin typeface="+mj-ea"/>
              </a:rPr>
              <a:t>데이터</a:t>
            </a:r>
            <a:r>
              <a:rPr lang="en-US" altLang="ko-KR" sz="1200" b="1">
                <a:latin typeface="+mj-ea"/>
              </a:rPr>
              <a:t>, </a:t>
            </a:r>
            <a:r>
              <a:rPr lang="ko-KR" altLang="en-US" sz="1200" b="1">
                <a:latin typeface="+mj-ea"/>
              </a:rPr>
              <a:t>스키마</a:t>
            </a:r>
            <a:r>
              <a:rPr lang="en-US" altLang="ko-KR" sz="1200" b="1">
                <a:latin typeface="+mj-ea"/>
              </a:rPr>
              <a:t>, </a:t>
            </a:r>
            <a:r>
              <a:rPr lang="ko-KR" altLang="en-US" sz="1200" b="1">
                <a:latin typeface="+mj-ea"/>
              </a:rPr>
              <a:t>쿼리 엔진이 분리된 구조</a:t>
            </a:r>
            <a:endParaRPr lang="en-US" altLang="ko-KR" sz="1200" b="1">
              <a:latin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22289" y="2508439"/>
            <a:ext cx="5046662" cy="2695790"/>
          </a:xfrm>
          <a:prstGeom prst="rect">
            <a:avLst/>
          </a:prstGeom>
          <a:gradFill>
            <a:gsLst>
              <a:gs pos="63000">
                <a:schemeClr val="bg1"/>
              </a:gs>
              <a:gs pos="5505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3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09" y="3950377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5B6C5DC4-5A01-E14D-BEE5-909FCF8B05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898" y="4691659"/>
            <a:ext cx="112796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S3</a:t>
            </a:r>
            <a:endParaRPr lang="en-US" altLang="en-US" sz="1050" dirty="0">
              <a:latin typeface="Arial" panose="020B0604020202020204" pitchFamily="34" charset="0"/>
              <a:ea typeface="Amazon Ember" panose="020B0603020204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Graphic 6">
            <a:extLst>
              <a:ext uri="{FF2B5EF4-FFF2-40B4-BE49-F238E27FC236}">
                <a16:creationId xmlns:a16="http://schemas.microsoft.com/office/drawing/2014/main" id="{1AC5EB71-E4C7-BC46-9983-2A7C0F00E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507" y="3116483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24">
            <a:extLst>
              <a:ext uri="{FF2B5EF4-FFF2-40B4-BE49-F238E27FC236}">
                <a16:creationId xmlns:a16="http://schemas.microsoft.com/office/drawing/2014/main" id="{8CE2C231-11F6-C64E-9EF2-E6F716256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301" y="3903342"/>
            <a:ext cx="12684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AWS Glue</a:t>
            </a:r>
            <a:b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</a:br>
            <a:r>
              <a:rPr lang="en-US" altLang="en-US" sz="100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Data Catalog</a:t>
            </a:r>
          </a:p>
        </p:txBody>
      </p:sp>
      <p:pic>
        <p:nvPicPr>
          <p:cNvPr id="19" name="Graphic 14">
            <a:extLst>
              <a:ext uri="{FF2B5EF4-FFF2-40B4-BE49-F238E27FC236}">
                <a16:creationId xmlns:a16="http://schemas.microsoft.com/office/drawing/2014/main" id="{03CFE0DA-7222-7240-9D26-C830D958A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776" y="3889748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7">
            <a:extLst>
              <a:ext uri="{FF2B5EF4-FFF2-40B4-BE49-F238E27FC236}">
                <a16:creationId xmlns:a16="http://schemas.microsoft.com/office/drawing/2014/main" id="{57C3E87C-C636-F342-A39E-6C1DA2434A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2779" y="4621540"/>
            <a:ext cx="1429715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050" dirty="0">
                <a:latin typeface="Arial" panose="020B0604020202020204" pitchFamily="34" charset="0"/>
                <a:ea typeface="Amazon Ember" panose="020B0603020204020204" pitchFamily="34" charset="0"/>
                <a:cs typeface="Arial" panose="020B0604020202020204" pitchFamily="34" charset="0"/>
              </a:rPr>
              <a:t>Amazon Athena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18609" y="3673791"/>
            <a:ext cx="762000" cy="27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>
                <a:latin typeface="+mj-ea"/>
              </a:rPr>
              <a:t>DATA</a:t>
            </a:r>
            <a:endParaRPr lang="ko-KR" altLang="en-US" sz="1200" b="1">
              <a:latin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03507" y="2840481"/>
            <a:ext cx="762000" cy="27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>
                <a:latin typeface="+mj-ea"/>
              </a:rPr>
              <a:t>Schema</a:t>
            </a:r>
            <a:endParaRPr lang="ko-KR" altLang="en-US" sz="1200" b="1">
              <a:latin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56706" y="3614749"/>
            <a:ext cx="762000" cy="276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>
                <a:latin typeface="+mj-ea"/>
              </a:rPr>
              <a:t>Engine</a:t>
            </a:r>
            <a:endParaRPr lang="ko-KR" altLang="en-US" sz="1200" b="1">
              <a:latin typeface="+mj-ea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2050854" y="4477707"/>
            <a:ext cx="1260000" cy="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099803" y="3260567"/>
            <a:ext cx="577204" cy="269224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 flipV="1">
            <a:off x="3136805" y="3159612"/>
            <a:ext cx="541704" cy="252413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4195161" y="4179073"/>
            <a:ext cx="457200" cy="0"/>
          </a:xfrm>
          <a:prstGeom prst="straightConnector1">
            <a:avLst/>
          </a:prstGeom>
          <a:ln w="158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3454656" y="2970668"/>
            <a:ext cx="288862" cy="307777"/>
            <a:chOff x="3545093" y="2829436"/>
            <a:chExt cx="288862" cy="307777"/>
          </a:xfrm>
          <a:noFill/>
        </p:grpSpPr>
        <p:sp>
          <p:nvSpPr>
            <p:cNvPr id="36" name="타원 35"/>
            <p:cNvSpPr/>
            <p:nvPr/>
          </p:nvSpPr>
          <p:spPr>
            <a:xfrm>
              <a:off x="3581524" y="2871544"/>
              <a:ext cx="216000" cy="216000"/>
            </a:xfrm>
            <a:prstGeom prst="ellipse">
              <a:avLst/>
            </a:prstGeom>
            <a:grp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545093" y="2829436"/>
              <a:ext cx="288862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solidFill>
                    <a:srgbClr val="FF0000"/>
                  </a:solidFill>
                </a:rPr>
                <a:t>1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4250063" y="3821374"/>
            <a:ext cx="288862" cy="307777"/>
            <a:chOff x="3545093" y="2829436"/>
            <a:chExt cx="288862" cy="307777"/>
          </a:xfrm>
          <a:noFill/>
        </p:grpSpPr>
        <p:sp>
          <p:nvSpPr>
            <p:cNvPr id="49" name="타원 48"/>
            <p:cNvSpPr/>
            <p:nvPr/>
          </p:nvSpPr>
          <p:spPr>
            <a:xfrm>
              <a:off x="3581524" y="2871544"/>
              <a:ext cx="216000" cy="216000"/>
            </a:xfrm>
            <a:prstGeom prst="ellipse">
              <a:avLst/>
            </a:prstGeom>
            <a:grp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545093" y="2829436"/>
              <a:ext cx="288862" cy="30777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solidFill>
                    <a:srgbClr val="FF0000"/>
                  </a:solidFill>
                </a:rPr>
                <a:t>2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cxnSp>
        <p:nvCxnSpPr>
          <p:cNvPr id="39" name="직선 연결선 38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10996E42-F1FF-E5A1-71B6-D9E2482B62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55" y="3808848"/>
            <a:ext cx="657317" cy="64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670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>
                <a:solidFill>
                  <a:schemeClr val="tx1"/>
                </a:solidFill>
              </a:rPr>
              <a:t>테이블 생성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40486" y="963789"/>
            <a:ext cx="10040301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테이블 생성 시</a:t>
            </a:r>
            <a:r>
              <a:rPr lang="en-US" altLang="ko-KR" sz="2000" b="1">
                <a:solidFill>
                  <a:schemeClr val="tx1"/>
                </a:solidFill>
              </a:rPr>
              <a:t>, S3 location</a:t>
            </a:r>
            <a:r>
              <a:rPr lang="ko-KR" altLang="en-US" sz="2000" b="1">
                <a:solidFill>
                  <a:schemeClr val="tx1"/>
                </a:solidFill>
              </a:rPr>
              <a:t>을</a:t>
            </a:r>
            <a:r>
              <a:rPr lang="en-US" altLang="ko-KR" sz="2000" b="1">
                <a:solidFill>
                  <a:schemeClr val="tx1"/>
                </a:solidFill>
              </a:rPr>
              <a:t> </a:t>
            </a:r>
            <a:r>
              <a:rPr lang="ko-KR" altLang="en-US" sz="2000" b="1">
                <a:solidFill>
                  <a:schemeClr val="tx1"/>
                </a:solidFill>
              </a:rPr>
              <a:t>필수로 지정해야 함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</a:rPr>
              <a:t>S3 location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7480" y="2022119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3.2 Athena </a:t>
            </a:r>
            <a:r>
              <a:rPr lang="ko-KR" altLang="en-US" sz="1100" b="1" dirty="0">
                <a:solidFill>
                  <a:schemeClr val="tx1"/>
                </a:solidFill>
              </a:rPr>
              <a:t>특징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84" y="4490538"/>
            <a:ext cx="5057266" cy="1585113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515938" y="2179462"/>
            <a:ext cx="5072329" cy="2204969"/>
            <a:chOff x="515938" y="1459089"/>
            <a:chExt cx="7249624" cy="301899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4"/>
            <a:srcRect b="56088"/>
            <a:stretch/>
          </p:blipFill>
          <p:spPr>
            <a:xfrm>
              <a:off x="515938" y="1459089"/>
              <a:ext cx="7249624" cy="1982503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/>
            <a:srcRect t="75585"/>
            <a:stretch/>
          </p:blipFill>
          <p:spPr>
            <a:xfrm>
              <a:off x="515938" y="3375840"/>
              <a:ext cx="7249624" cy="1102239"/>
            </a:xfrm>
            <a:prstGeom prst="rect">
              <a:avLst/>
            </a:prstGeom>
          </p:spPr>
        </p:pic>
      </p:grpSp>
      <p:sp>
        <p:nvSpPr>
          <p:cNvPr id="15" name="직사각형 14"/>
          <p:cNvSpPr/>
          <p:nvPr/>
        </p:nvSpPr>
        <p:spPr>
          <a:xfrm>
            <a:off x="951152" y="3981911"/>
            <a:ext cx="819033" cy="3204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53840" y="5544932"/>
            <a:ext cx="1567883" cy="3283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35750" y="5025201"/>
            <a:ext cx="5040313" cy="10394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별도의 설정 없이 즉시 조회 가능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chemeClr val="tx1"/>
                </a:solidFill>
                <a:latin typeface="+mj-ea"/>
              </a:rPr>
              <a:t>Athena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뿐만 아니라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Redshift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나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Spark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 등 다른 서비스에서</a:t>
            </a:r>
            <a:br>
              <a:rPr lang="en-US" altLang="ko-KR" sz="1200" b="1">
                <a:solidFill>
                  <a:schemeClr val="tx1"/>
                </a:solidFill>
                <a:latin typeface="+mj-ea"/>
              </a:rPr>
            </a:br>
            <a:r>
              <a:rPr lang="ko-KR" altLang="en-US" sz="1200" b="1">
                <a:solidFill>
                  <a:schemeClr val="tx1"/>
                </a:solidFill>
                <a:latin typeface="+mj-ea"/>
              </a:rPr>
              <a:t>해당 테이블과 데이터에 바로 접근할 수 있음 </a:t>
            </a:r>
            <a:endParaRPr lang="ko-KR" altLang="en-US" sz="12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597359" y="2179460"/>
            <a:ext cx="47834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altLang="ko-KR" sz="14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800000"/>
                </a:solidFill>
                <a:latin typeface="Consolas" panose="020B0609020204030204" pitchFamily="49" charset="0"/>
              </a:rPr>
              <a:t>EXTERNAL</a:t>
            </a:r>
            <a:r>
              <a:rPr lang="en-US" altLang="ko-KR" sz="14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400" b="1">
                <a:solidFill>
                  <a:srgbClr val="000000"/>
                </a:solidFill>
                <a:latin typeface="Consolas" panose="020B0609020204030204" pitchFamily="49" charset="0"/>
              </a:rPr>
              <a:t> BOOKS.BOOK_RATINGS_CSV(</a:t>
            </a:r>
          </a:p>
          <a:p>
            <a:pPr lvl="1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USER_ID </a:t>
            </a:r>
            <a:r>
              <a:rPr lang="en-US" altLang="ko-KR" sz="1400" b="1">
                <a:solidFill>
                  <a:srgbClr val="000080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400" b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ISBN </a:t>
            </a:r>
            <a:r>
              <a:rPr lang="en-US" altLang="ko-KR" sz="1400" b="1">
                <a:solidFill>
                  <a:srgbClr val="000080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400" b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lvl="1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BOOK_RATING </a:t>
            </a:r>
            <a:r>
              <a:rPr lang="en-US" altLang="ko-KR" sz="1400" b="1">
                <a:solidFill>
                  <a:srgbClr val="000080"/>
                </a:solidFill>
                <a:latin typeface="Consolas" panose="020B0609020204030204" pitchFamily="49" charset="0"/>
              </a:rPr>
              <a:t>INTEGER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LOCATION </a:t>
            </a:r>
          </a:p>
          <a:p>
            <a:r>
              <a:rPr lang="en-US" altLang="ko-KR" sz="1400">
                <a:solidFill>
                  <a:srgbClr val="008000"/>
                </a:solidFill>
                <a:latin typeface="Consolas" panose="020B0609020204030204" pitchFamily="49" charset="0"/>
              </a:rPr>
              <a:t>'s3://dtc-lake/datalake/book-reviews/ingest/BX-Book-Ratings/'</a:t>
            </a:r>
          </a:p>
          <a:p>
            <a:endParaRPr lang="ko-KR" altLang="en-US" sz="1400"/>
          </a:p>
        </p:txBody>
      </p:sp>
      <p:sp>
        <p:nvSpPr>
          <p:cNvPr id="7" name="직사각형 6"/>
          <p:cNvSpPr/>
          <p:nvPr/>
        </p:nvSpPr>
        <p:spPr>
          <a:xfrm>
            <a:off x="6597359" y="4151293"/>
            <a:ext cx="3166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400" b="1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</a:p>
          <a:p>
            <a:r>
              <a:rPr lang="en-US" altLang="ko-KR" sz="1400" b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 b="1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b="1">
                <a:solidFill>
                  <a:srgbClr val="000000"/>
                </a:solidFill>
                <a:latin typeface="Consolas" panose="020B0609020204030204" pitchFamily="49" charset="0"/>
              </a:rPr>
              <a:t> BOOKS.BOOK_RATINGS_CSV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테이블 생성</a:t>
            </a:r>
            <a:r>
              <a:rPr lang="en-US" altLang="ko-KR" sz="1400" b="1">
                <a:solidFill>
                  <a:schemeClr val="tx1"/>
                </a:solidFill>
              </a:rPr>
              <a:t> </a:t>
            </a:r>
            <a:r>
              <a:rPr lang="ko-KR" altLang="en-US" sz="1400" b="1">
                <a:solidFill>
                  <a:schemeClr val="tx1"/>
                </a:solidFill>
              </a:rPr>
              <a:t>예제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462213" y="5563979"/>
            <a:ext cx="1314450" cy="144000"/>
          </a:xfrm>
          <a:prstGeom prst="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597359" y="3474393"/>
            <a:ext cx="3809999" cy="511528"/>
          </a:xfrm>
          <a:prstGeom prst="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293144" y="5709097"/>
            <a:ext cx="1109662" cy="158163"/>
          </a:xfrm>
          <a:prstGeom prst="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7" name="꺾인 연결선 46"/>
          <p:cNvCxnSpPr>
            <a:stCxn id="38" idx="1"/>
            <a:endCxn id="17" idx="2"/>
          </p:cNvCxnSpPr>
          <p:nvPr/>
        </p:nvCxnSpPr>
        <p:spPr>
          <a:xfrm rot="10800000" flipV="1">
            <a:off x="3037783" y="3730156"/>
            <a:ext cx="3559577" cy="2143105"/>
          </a:xfrm>
          <a:prstGeom prst="bentConnector4">
            <a:avLst>
              <a:gd name="adj1" fmla="val 17046"/>
              <a:gd name="adj2" fmla="val 110667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오른쪽 중괄호 21"/>
          <p:cNvSpPr/>
          <p:nvPr/>
        </p:nvSpPr>
        <p:spPr>
          <a:xfrm>
            <a:off x="10330396" y="3426804"/>
            <a:ext cx="370306" cy="715662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595927" y="3527729"/>
            <a:ext cx="1213486" cy="420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+mj-ea"/>
                <a:ea typeface="+mj-ea"/>
              </a:rPr>
              <a:t>저장데이터</a:t>
            </a:r>
            <a:b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S3 URI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68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>
                <a:solidFill>
                  <a:schemeClr val="tx1"/>
                </a:solidFill>
              </a:rPr>
              <a:t>테이블 삭제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40486" y="963789"/>
            <a:ext cx="10040301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테이블을 </a:t>
            </a:r>
            <a:r>
              <a:rPr lang="en-US" altLang="ko-KR" sz="2000" b="1">
                <a:solidFill>
                  <a:schemeClr val="tx1"/>
                </a:solidFill>
              </a:rPr>
              <a:t>Drop</a:t>
            </a:r>
            <a:r>
              <a:rPr lang="ko-KR" altLang="en-US" sz="2000" b="1">
                <a:solidFill>
                  <a:schemeClr val="tx1"/>
                </a:solidFill>
              </a:rPr>
              <a:t>해도 스키마만 삭제될 뿐 데이터는 삭제되지 않음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테이블 삭제 </a:t>
            </a:r>
            <a:r>
              <a:rPr lang="en-US" altLang="ko-KR" sz="1400" b="1">
                <a:solidFill>
                  <a:schemeClr val="tx1"/>
                </a:solidFill>
              </a:rPr>
              <a:t>Test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7480" y="2022119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11934" r="22592" b="22707"/>
          <a:stretch/>
        </p:blipFill>
        <p:spPr>
          <a:xfrm>
            <a:off x="6681475" y="2525340"/>
            <a:ext cx="5017820" cy="10055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35751" y="3741267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j-ea"/>
              </a:rPr>
              <a:t>S3</a:t>
            </a:r>
            <a:r>
              <a:rPr lang="ko-KR" altLang="en-US" sz="1200" b="1">
                <a:latin typeface="+mj-ea"/>
              </a:rPr>
              <a:t>에 저장된 데이터는 삭제되지 않음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26975" y="2042484"/>
            <a:ext cx="2858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latin typeface="+mj-ea"/>
              </a:rPr>
              <a:t>External </a:t>
            </a:r>
            <a:r>
              <a:rPr lang="ko-KR" altLang="en-US" sz="1200" b="1">
                <a:latin typeface="+mj-ea"/>
              </a:rPr>
              <a:t>테이블 삭제되어 조회 불가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7098988" y="3296039"/>
            <a:ext cx="495398" cy="1456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9537388" y="3169039"/>
            <a:ext cx="2066924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3.2 Athena </a:t>
            </a:r>
            <a:r>
              <a:rPr lang="ko-KR" altLang="en-US" sz="1100" b="1" dirty="0">
                <a:solidFill>
                  <a:schemeClr val="tx1"/>
                </a:solidFill>
              </a:rPr>
              <a:t>특징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결과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5938" y="2306102"/>
            <a:ext cx="412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latin typeface="+mj-ea"/>
              </a:rPr>
              <a:t>이전 페이지에서 생성한 테이블을 삭제 후 데이터 조회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22883" y="2808284"/>
            <a:ext cx="35637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800000"/>
                </a:solidFill>
                <a:latin typeface="Consolas" panose="020B0609020204030204" pitchFamily="49" charset="0"/>
              </a:rPr>
              <a:t>DROP</a:t>
            </a:r>
            <a:r>
              <a:rPr lang="en-US" altLang="ko-KR" sz="14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400" b="1">
                <a:solidFill>
                  <a:srgbClr val="000000"/>
                </a:solidFill>
                <a:latin typeface="Consolas" panose="020B0609020204030204" pitchFamily="49" charset="0"/>
              </a:rPr>
              <a:t> BOOKS.BOOK_RATINGS_CSV</a:t>
            </a:r>
            <a:endParaRPr lang="ko-KR" altLang="en-US" sz="1400"/>
          </a:p>
        </p:txBody>
      </p:sp>
      <p:sp>
        <p:nvSpPr>
          <p:cNvPr id="21" name="직사각형 20"/>
          <p:cNvSpPr/>
          <p:nvPr/>
        </p:nvSpPr>
        <p:spPr>
          <a:xfrm>
            <a:off x="722883" y="3299807"/>
            <a:ext cx="3166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altLang="ko-KR" sz="1400" b="1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</a:p>
          <a:p>
            <a:r>
              <a:rPr lang="en-US" altLang="ko-KR" sz="1400" b="1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 b="1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sz="1400" b="1">
                <a:solidFill>
                  <a:srgbClr val="000000"/>
                </a:solidFill>
                <a:latin typeface="Consolas" panose="020B0609020204030204" pitchFamily="49" charset="0"/>
              </a:rPr>
              <a:t> BOOKS.BOOK_RATINGS_CSV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6675308" y="4153116"/>
            <a:ext cx="5072329" cy="2204969"/>
            <a:chOff x="515938" y="1459089"/>
            <a:chExt cx="7249624" cy="301899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4"/>
            <a:srcRect b="56088"/>
            <a:stretch/>
          </p:blipFill>
          <p:spPr>
            <a:xfrm>
              <a:off x="515938" y="1459089"/>
              <a:ext cx="7249624" cy="1982503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4"/>
            <a:srcRect t="75585"/>
            <a:stretch/>
          </p:blipFill>
          <p:spPr>
            <a:xfrm>
              <a:off x="515938" y="3375840"/>
              <a:ext cx="7249624" cy="1102239"/>
            </a:xfrm>
            <a:prstGeom prst="rect">
              <a:avLst/>
            </a:prstGeom>
          </p:spPr>
        </p:pic>
      </p:grpSp>
      <p:sp>
        <p:nvSpPr>
          <p:cNvPr id="29" name="직사각형 28"/>
          <p:cNvSpPr/>
          <p:nvPr/>
        </p:nvSpPr>
        <p:spPr>
          <a:xfrm>
            <a:off x="7110522" y="5955565"/>
            <a:ext cx="819033" cy="3204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76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>
                <a:solidFill>
                  <a:schemeClr val="tx1"/>
                </a:solidFill>
              </a:rPr>
              <a:t>다양한 파일 형식 지원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데이터 파일 포맷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쿼리 실행 결과 파일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963789"/>
            <a:ext cx="1219200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CSV, JSON, Parquet </a:t>
            </a:r>
            <a:r>
              <a:rPr lang="ko-KR" altLang="en-US" sz="2000" b="1">
                <a:solidFill>
                  <a:schemeClr val="tx1"/>
                </a:solidFill>
              </a:rPr>
              <a:t>등 다양한 형식의 파일을 읽을 수 있고</a:t>
            </a:r>
            <a:r>
              <a:rPr lang="en-US" altLang="ko-KR" sz="2000" b="1">
                <a:solidFill>
                  <a:schemeClr val="tx1"/>
                </a:solidFill>
              </a:rPr>
              <a:t>, </a:t>
            </a:r>
            <a:r>
              <a:rPr lang="ko-KR" altLang="en-US" sz="2000" b="1">
                <a:solidFill>
                  <a:schemeClr val="tx1"/>
                </a:solidFill>
              </a:rPr>
              <a:t>쿼리 결과는 </a:t>
            </a:r>
            <a:r>
              <a:rPr lang="en-US" altLang="ko-KR" sz="2000" b="1">
                <a:solidFill>
                  <a:schemeClr val="tx1"/>
                </a:solidFill>
              </a:rPr>
              <a:t>CSV </a:t>
            </a:r>
            <a:r>
              <a:rPr lang="ko-KR" altLang="en-US" sz="2000" b="1">
                <a:solidFill>
                  <a:schemeClr val="tx1"/>
                </a:solidFill>
              </a:rPr>
              <a:t>파일로 저장됨</a:t>
            </a:r>
            <a:endParaRPr lang="en-US" altLang="ko-KR" sz="2000" b="1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487" y="2677886"/>
            <a:ext cx="3738564" cy="359266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635751" y="1853460"/>
            <a:ext cx="5030787" cy="1165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쿼리 실행 결과는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S3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에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CSV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파일로 저장됨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16825" t="9314" b="5233"/>
          <a:stretch/>
        </p:blipFill>
        <p:spPr>
          <a:xfrm>
            <a:off x="10079640" y="2685379"/>
            <a:ext cx="1898651" cy="1481138"/>
          </a:xfrm>
          <a:prstGeom prst="rect">
            <a:avLst/>
          </a:prstGeom>
          <a:ln w="6350">
            <a:solidFill>
              <a:schemeClr val="bg1">
                <a:lumMod val="95000"/>
              </a:schemeClr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3.2 Athena </a:t>
            </a:r>
            <a:r>
              <a:rPr lang="ko-KR" altLang="en-US" sz="1100" b="1" dirty="0">
                <a:solidFill>
                  <a:schemeClr val="tx1"/>
                </a:solidFill>
              </a:rPr>
              <a:t>특징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525464" y="2137008"/>
            <a:ext cx="5030786" cy="882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chemeClr val="tx1"/>
                </a:solidFill>
                <a:latin typeface="+mj-ea"/>
              </a:rPr>
              <a:t>S3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에 저장된 정형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반정형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데이터 형식 지원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chemeClr val="tx1"/>
                </a:solidFill>
                <a:latin typeface="+mj-ea"/>
              </a:rPr>
              <a:t>Parquet, ORC, CSV, JSON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등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6D46925-AC2A-01B7-761B-9F130772C637}"/>
              </a:ext>
            </a:extLst>
          </p:cNvPr>
          <p:cNvGrpSpPr/>
          <p:nvPr/>
        </p:nvGrpSpPr>
        <p:grpSpPr>
          <a:xfrm>
            <a:off x="5407021" y="3231295"/>
            <a:ext cx="1218847" cy="444713"/>
            <a:chOff x="5738036" y="3878995"/>
            <a:chExt cx="1218847" cy="444713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DB35C305-65C4-1D5D-28E7-FB9D7BB08379}"/>
                </a:ext>
              </a:extLst>
            </p:cNvPr>
            <p:cNvCxnSpPr/>
            <p:nvPr/>
          </p:nvCxnSpPr>
          <p:spPr>
            <a:xfrm>
              <a:off x="5738036" y="4323708"/>
              <a:ext cx="1218847" cy="0"/>
            </a:xfrm>
            <a:prstGeom prst="straightConnector1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DDF831-B56B-6972-383E-A3E687A5D2D3}"/>
                </a:ext>
              </a:extLst>
            </p:cNvPr>
            <p:cNvSpPr txBox="1"/>
            <p:nvPr/>
          </p:nvSpPr>
          <p:spPr>
            <a:xfrm>
              <a:off x="5871610" y="3878995"/>
              <a:ext cx="90364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b="1"/>
                <a:t>Athena</a:t>
              </a:r>
              <a:br>
                <a:rPr lang="en-US" altLang="ko-KR" sz="1100" b="1"/>
              </a:br>
              <a:r>
                <a:rPr lang="ko-KR" altLang="en-US" sz="1100" b="1"/>
                <a:t>쿼리실행</a:t>
              </a:r>
              <a:endParaRPr lang="en-US" altLang="ko-KR" sz="1100" b="1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6883400" y="2997200"/>
            <a:ext cx="2774950" cy="215900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9658350" y="3098800"/>
            <a:ext cx="421290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785" y="2997200"/>
            <a:ext cx="1265842" cy="938212"/>
          </a:xfrm>
          <a:prstGeom prst="rect">
            <a:avLst/>
          </a:prstGeom>
        </p:spPr>
      </p:pic>
      <p:pic>
        <p:nvPicPr>
          <p:cNvPr id="4100" name="Picture 4" descr="306 Json 이미지, 스톡 사진 및 벡터 | Shutterstock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3"/>
          <a:stretch/>
        </p:blipFill>
        <p:spPr bwMode="auto">
          <a:xfrm>
            <a:off x="2490963" y="3906418"/>
            <a:ext cx="1082855" cy="105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아파치, 오크, 로고 아이콘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472" y="3006127"/>
            <a:ext cx="1752843" cy="84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/>
          <a:srcRect l="1373" t="1194" r="310" b="283"/>
          <a:stretch/>
        </p:blipFill>
        <p:spPr>
          <a:xfrm>
            <a:off x="1514492" y="4025171"/>
            <a:ext cx="750606" cy="81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80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>
                <a:solidFill>
                  <a:schemeClr val="tx1"/>
                </a:solidFill>
              </a:rPr>
              <a:t>접속 방법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963789"/>
            <a:ext cx="1219200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AWS Management </a:t>
            </a:r>
            <a:r>
              <a:rPr lang="ko-KR" altLang="en-US" sz="2000" b="1">
                <a:solidFill>
                  <a:schemeClr val="tx1"/>
                </a:solidFill>
              </a:rPr>
              <a:t>콘솔이나 </a:t>
            </a:r>
            <a:r>
              <a:rPr lang="en-US" altLang="ko-KR" sz="2000" b="1">
                <a:solidFill>
                  <a:schemeClr val="tx1"/>
                </a:solidFill>
              </a:rPr>
              <a:t>DBeaver</a:t>
            </a:r>
            <a:r>
              <a:rPr lang="ko-KR" altLang="en-US" sz="2000" b="1">
                <a:solidFill>
                  <a:schemeClr val="tx1"/>
                </a:solidFill>
              </a:rPr>
              <a:t>를 통해 간편하게 접속하고 실행할 수 있음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3.3 </a:t>
            </a:r>
            <a:r>
              <a:rPr lang="ko-KR" altLang="en-US" sz="1100" b="1" dirty="0">
                <a:solidFill>
                  <a:schemeClr val="tx1"/>
                </a:solidFill>
              </a:rPr>
              <a:t>접속방법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</a:rPr>
              <a:t>AWS Management </a:t>
            </a:r>
            <a:r>
              <a:rPr lang="ko-KR" altLang="en-US" sz="1400" b="1">
                <a:solidFill>
                  <a:schemeClr val="tx1"/>
                </a:solidFill>
              </a:rPr>
              <a:t>콘솔 접속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>
                <a:solidFill>
                  <a:schemeClr val="tx1"/>
                </a:solidFill>
              </a:rPr>
              <a:t>DBeaver</a:t>
            </a:r>
            <a:r>
              <a:rPr lang="ko-KR" altLang="en-US" sz="1400" b="1">
                <a:solidFill>
                  <a:schemeClr val="tx1"/>
                </a:solidFill>
              </a:rPr>
              <a:t> 접속 </a:t>
            </a:r>
            <a:r>
              <a:rPr lang="en-US" altLang="ko-KR" sz="1200" b="1">
                <a:solidFill>
                  <a:schemeClr val="tx1"/>
                </a:solidFill>
              </a:rPr>
              <a:t>(JDBC </a:t>
            </a:r>
            <a:r>
              <a:rPr lang="ko-KR" altLang="en-US" sz="1200" b="1">
                <a:solidFill>
                  <a:schemeClr val="tx1"/>
                </a:solidFill>
              </a:rPr>
              <a:t>연결</a:t>
            </a:r>
            <a:r>
              <a:rPr lang="en-US" altLang="ko-KR" sz="1200" b="1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5463" y="2022118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r="16808"/>
          <a:stretch/>
        </p:blipFill>
        <p:spPr>
          <a:xfrm>
            <a:off x="6635751" y="2236331"/>
            <a:ext cx="5040312" cy="36686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5688" t="9559" r="3003" b="12600"/>
          <a:stretch/>
        </p:blipFill>
        <p:spPr>
          <a:xfrm>
            <a:off x="523875" y="2179462"/>
            <a:ext cx="5042958" cy="3633546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702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>
                <a:solidFill>
                  <a:schemeClr val="tx1"/>
                </a:solidFill>
              </a:rPr>
              <a:t>Athena</a:t>
            </a:r>
            <a:r>
              <a:rPr lang="ko-KR" altLang="en-US" sz="2400" b="1">
                <a:solidFill>
                  <a:schemeClr val="tx1"/>
                </a:solidFill>
              </a:rPr>
              <a:t>의 요금 지불 방식은</a:t>
            </a:r>
            <a:r>
              <a:rPr lang="en-US" altLang="ko-KR" sz="2400" b="1">
                <a:solidFill>
                  <a:schemeClr val="tx1"/>
                </a:solidFill>
              </a:rPr>
              <a:t>?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40486" y="963789"/>
            <a:ext cx="10040301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스캔한 데이터에 대해서만 요금 지불하는 종량제 요금 방식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3.4 </a:t>
            </a:r>
            <a:r>
              <a:rPr lang="ko-KR" altLang="en-US" sz="1100" b="1" dirty="0">
                <a:solidFill>
                  <a:schemeClr val="tx1"/>
                </a:solidFill>
              </a:rPr>
              <a:t>요금 체계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요금 부과 방식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데이터 스캔 예시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645276" y="2022120"/>
            <a:ext cx="4491297" cy="1930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>
              <a:lnSpc>
                <a:spcPct val="150000"/>
              </a:lnSpc>
            </a:pPr>
            <a:endParaRPr lang="en-US" altLang="ko-KR" sz="1200" b="1">
              <a:solidFill>
                <a:schemeClr val="tx1"/>
              </a:solidFill>
              <a:latin typeface="+mj-ea"/>
            </a:endParaRPr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813431" y="2987630"/>
          <a:ext cx="4742819" cy="10151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2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90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1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S3</a:t>
                      </a:r>
                      <a:r>
                        <a:rPr lang="ko-KR" altLang="en-US" sz="11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데이터 사이즈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3TB</a:t>
                      </a:r>
                      <a:endParaRPr lang="ko-KR" altLang="en-US" sz="1100" b="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10TB</a:t>
                      </a:r>
                      <a:endParaRPr lang="ko-KR" altLang="en-US" sz="1100" b="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54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쿼리 스캔 사이즈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3TB</a:t>
                      </a:r>
                      <a:endParaRPr lang="ko-KR" altLang="en-US" sz="1100" b="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1TB</a:t>
                      </a:r>
                      <a:endParaRPr lang="ko-KR" altLang="en-US" sz="1100" b="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547">
                <a:tc>
                  <a:txBody>
                    <a:bodyPr/>
                    <a:lstStyle/>
                    <a:p>
                      <a:r>
                        <a:rPr lang="ko-KR" altLang="en-US" sz="11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비용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3 * 5 USD/TB = 15 USD</a:t>
                      </a:r>
                      <a:endParaRPr lang="ko-KR" altLang="en-US" sz="1100" b="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 * 5 USD/TB = 5 USD</a:t>
                      </a:r>
                      <a:endParaRPr lang="ko-KR" altLang="en-US" sz="1100" b="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813431" y="3258801"/>
            <a:ext cx="4742819" cy="744026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620988" y="2179460"/>
            <a:ext cx="5002212" cy="3609191"/>
            <a:chOff x="6673851" y="2264599"/>
            <a:chExt cx="5002212" cy="3609191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3851" y="2264599"/>
              <a:ext cx="5002212" cy="360919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1198513" y="3959123"/>
              <a:ext cx="317212" cy="62000"/>
            </a:xfrm>
            <a:prstGeom prst="rect">
              <a:avLst/>
            </a:prstGeom>
            <a:solidFill>
              <a:srgbClr val="F2F8F0"/>
            </a:solidFill>
          </p:spPr>
          <p:txBody>
            <a:bodyPr wrap="square" lIns="36000" tIns="36000" rIns="0" bIns="0" rtlCol="0">
              <a:spAutoFit/>
            </a:bodyPr>
            <a:lstStyle/>
            <a:p>
              <a:pPr>
                <a:lnSpc>
                  <a:spcPts val="200"/>
                </a:lnSpc>
              </a:pPr>
              <a:r>
                <a:rPr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1.00 GB</a:t>
              </a:r>
              <a:endParaRPr lang="ko-KR" altLang="en-US" sz="5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715037" y="3909095"/>
              <a:ext cx="817672" cy="160099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525464" y="2293760"/>
            <a:ext cx="5030786" cy="30346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쿼리 실행 후 스캔한 데이터 양에 따라 요금이 부과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(1TB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당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5USD)</a:t>
            </a:r>
            <a:br>
              <a:rPr lang="en-US" altLang="ko-KR" sz="1200" b="1">
                <a:solidFill>
                  <a:schemeClr val="tx1"/>
                </a:solidFill>
                <a:latin typeface="+mj-ea"/>
              </a:rPr>
            </a:b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예시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즉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비용 절감을 위해서 </a:t>
            </a:r>
            <a:r>
              <a:rPr lang="ko-KR" altLang="en-US" sz="1200" b="1" u="sng">
                <a:solidFill>
                  <a:schemeClr val="tx1"/>
                </a:solidFill>
                <a:latin typeface="+mj-ea"/>
              </a:rPr>
              <a:t>데이터 스캔 사이즈를 줄이는 것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이 중요</a:t>
            </a:r>
            <a:br>
              <a:rPr lang="en-US" altLang="ko-KR" sz="1200" b="1">
                <a:solidFill>
                  <a:schemeClr val="tx1"/>
                </a:solidFill>
                <a:latin typeface="+mj-ea"/>
              </a:rPr>
            </a:br>
            <a:r>
              <a:rPr lang="en-US" altLang="ko-KR" sz="1200" b="1">
                <a:solidFill>
                  <a:schemeClr val="tx1"/>
                </a:solidFill>
                <a:latin typeface="+mj-ea"/>
              </a:rPr>
              <a:t>→ </a:t>
            </a:r>
            <a:r>
              <a:rPr lang="ko-KR" altLang="en-US" sz="1200" b="1" u="sng">
                <a:solidFill>
                  <a:schemeClr val="tx1"/>
                </a:solidFill>
                <a:latin typeface="+mj-ea"/>
              </a:rPr>
              <a:t>데이터 압축과</a:t>
            </a:r>
            <a:r>
              <a:rPr lang="en-US" altLang="ko-KR" sz="1200" b="1" u="sng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200" b="1" u="sng">
                <a:solidFill>
                  <a:schemeClr val="tx1"/>
                </a:solidFill>
                <a:latin typeface="+mj-ea"/>
              </a:rPr>
              <a:t>파티셔닝 기법 활용</a:t>
            </a:r>
            <a:endParaRPr lang="en-US" altLang="ko-KR" sz="1200" b="1" u="sng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chemeClr val="tx1"/>
                </a:solidFill>
                <a:latin typeface="+mj-ea"/>
              </a:rPr>
              <a:t>DDL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문이나 실패한 쿼리에 대한 비용은 지불하지 않음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chemeClr val="tx1"/>
              </a:solidFill>
              <a:latin typeface="+mj-ea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0067329" y="3992223"/>
            <a:ext cx="1422041" cy="168607"/>
            <a:chOff x="10057805" y="3992223"/>
            <a:chExt cx="1422041" cy="168607"/>
          </a:xfrm>
          <a:gradFill>
            <a:gsLst>
              <a:gs pos="63000">
                <a:schemeClr val="bg2">
                  <a:lumMod val="90000"/>
                </a:schemeClr>
              </a:gs>
              <a:gs pos="5505">
                <a:schemeClr val="bg1"/>
              </a:gs>
              <a:gs pos="100000">
                <a:schemeClr val="bg1">
                  <a:lumMod val="50000"/>
                </a:schemeClr>
              </a:gs>
            </a:gsLst>
            <a:lin ang="5400000" scaled="1"/>
          </a:gradFill>
        </p:grpSpPr>
        <p:sp>
          <p:nvSpPr>
            <p:cNvPr id="10" name="직각 삼각형 9"/>
            <p:cNvSpPr/>
            <p:nvPr/>
          </p:nvSpPr>
          <p:spPr>
            <a:xfrm rot="16200000">
              <a:off x="10275687" y="3774341"/>
              <a:ext cx="168606" cy="60436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662174" y="3992224"/>
              <a:ext cx="817672" cy="1686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0026775" y="4163977"/>
            <a:ext cx="1453071" cy="3953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1GB →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$</a:t>
            </a:r>
            <a:r>
              <a:rPr lang="en-US" altLang="ko-KR" sz="1200" b="1">
                <a:solidFill>
                  <a:schemeClr val="tx1"/>
                </a:solidFill>
                <a:latin typeface="+mj-ea"/>
                <a:ea typeface="+mj-ea"/>
              </a:rPr>
              <a:t>0.005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67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>
                <a:solidFill>
                  <a:schemeClr val="tx1"/>
                </a:solidFill>
              </a:rPr>
              <a:t>성능 향상 방안 </a:t>
            </a:r>
            <a:r>
              <a:rPr lang="en-US" altLang="ko-KR" sz="2400" b="1">
                <a:solidFill>
                  <a:schemeClr val="tx1"/>
                </a:solidFill>
              </a:rPr>
              <a:t>- 1) </a:t>
            </a:r>
            <a:r>
              <a:rPr lang="ko-KR" altLang="en-US" sz="2400" b="1">
                <a:solidFill>
                  <a:schemeClr val="tx1"/>
                </a:solidFill>
              </a:rPr>
              <a:t>파티셔닝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963789"/>
            <a:ext cx="1219200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특정 키를 통해 데이터를 분할하는 파티셔닝을 사용하여 쿼리의 스캔 사이즈를 줄임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3.5 </a:t>
            </a:r>
            <a:r>
              <a:rPr lang="ko-KR" altLang="en-US" sz="1100" b="1" dirty="0">
                <a:solidFill>
                  <a:schemeClr val="tx1"/>
                </a:solidFill>
              </a:rPr>
              <a:t>성능 향상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파티셔닝이란</a:t>
            </a:r>
            <a:r>
              <a:rPr lang="en-US" altLang="ko-KR" sz="1400" b="1">
                <a:solidFill>
                  <a:schemeClr val="tx1"/>
                </a:solidFill>
              </a:rPr>
              <a:t>?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파티셔닝 성능 비교 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5463" y="1833432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755807" y="2761293"/>
            <a:ext cx="4491297" cy="1930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>
              <a:lnSpc>
                <a:spcPct val="150000"/>
              </a:lnSpc>
            </a:pPr>
            <a:endParaRPr lang="en-US" altLang="ko-KR" sz="1200" b="1">
              <a:solidFill>
                <a:schemeClr val="tx1"/>
              </a:solidFill>
              <a:latin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34122" y="2208123"/>
            <a:ext cx="5030787" cy="9600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특정 키를 기준으로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S3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에 폴더를 나눠서 저장하는 것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쿼리의 조건절에 해당하는 데이터만 읽어서 스캔 양을 줄일 수 있음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보통 날짜 기준으로 파티셔닝함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예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)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635751" y="2212619"/>
            <a:ext cx="4491297" cy="1930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파티셔닝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vs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파티셔닝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x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같은 쿼리 성능 비교</a:t>
            </a:r>
            <a:br>
              <a:rPr lang="en-US" altLang="ko-KR" sz="1200" b="1">
                <a:solidFill>
                  <a:schemeClr val="tx1"/>
                </a:solidFill>
                <a:latin typeface="+mj-ea"/>
              </a:rPr>
            </a:br>
            <a:r>
              <a:rPr lang="en-US" altLang="ko-KR" sz="1050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1050">
                <a:solidFill>
                  <a:schemeClr val="tx1"/>
                </a:solidFill>
                <a:latin typeface="+mj-ea"/>
              </a:rPr>
              <a:t>각 폴더의 데이터 사이즈를 </a:t>
            </a:r>
            <a:r>
              <a:rPr lang="en-US" altLang="ko-KR" sz="1050">
                <a:solidFill>
                  <a:schemeClr val="tx1"/>
                </a:solidFill>
                <a:latin typeface="+mj-ea"/>
              </a:rPr>
              <a:t>1G</a:t>
            </a:r>
            <a:r>
              <a:rPr lang="ko-KR" altLang="en-US" sz="1050">
                <a:solidFill>
                  <a:schemeClr val="tx1"/>
                </a:solidFill>
                <a:latin typeface="+mj-ea"/>
              </a:rPr>
              <a:t>라고 가정</a:t>
            </a:r>
            <a:r>
              <a:rPr lang="en-US" altLang="ko-KR" sz="1050">
                <a:solidFill>
                  <a:schemeClr val="tx1"/>
                </a:solidFill>
                <a:latin typeface="+mj-ea"/>
              </a:rPr>
              <a:t>)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 </a:t>
            </a:r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6826615" y="2975184"/>
          <a:ext cx="4758605" cy="1907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4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8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5567">
                  <a:extLst>
                    <a:ext uri="{9D8B030D-6E8A-4147-A177-3AD203B41FA5}">
                      <a16:colId xmlns:a16="http://schemas.microsoft.com/office/drawing/2014/main" val="1925557333"/>
                    </a:ext>
                  </a:extLst>
                </a:gridCol>
              </a:tblGrid>
              <a:tr h="304769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파티셔닝</a:t>
                      </a:r>
                      <a:r>
                        <a:rPr lang="en-US" altLang="ko-KR" sz="11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X</a:t>
                      </a:r>
                      <a:endParaRPr lang="ko-KR" altLang="en-US" sz="1100" b="1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파티셔닝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670174"/>
                  </a:ext>
                </a:extLst>
              </a:tr>
              <a:tr h="30476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실행 쿼리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SELECT * FROM table </a:t>
                      </a:r>
                      <a:r>
                        <a:rPr lang="en-US" altLang="ko-KR" sz="1100" b="1" kern="1200" baseline="0">
                          <a:solidFill>
                            <a:srgbClr val="FF0000"/>
                          </a:solidFill>
                          <a:latin typeface="+mj-ea"/>
                          <a:ea typeface="+mn-ea"/>
                          <a:cs typeface="+mn-cs"/>
                        </a:rPr>
                        <a:t>WHERE year = ‘2022’</a:t>
                      </a:r>
                      <a:r>
                        <a:rPr lang="en-US" altLang="ko-KR" sz="11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; </a:t>
                      </a:r>
                      <a:endParaRPr lang="ko-KR" altLang="en-US" sz="1100" b="1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200368"/>
                  </a:ext>
                </a:extLst>
              </a:tr>
              <a:tr h="474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처리 과정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S3</a:t>
                      </a:r>
                      <a:r>
                        <a:rPr lang="en-US" altLang="ko-KR" sz="1100" b="1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1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데이터</a:t>
                      </a:r>
                      <a:r>
                        <a:rPr lang="ko-KR" altLang="en-US" sz="11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전체 스캔 후 </a:t>
                      </a:r>
                      <a:r>
                        <a:rPr lang="en-US" altLang="ko-KR" sz="11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Athena</a:t>
                      </a:r>
                      <a:r>
                        <a:rPr lang="en-US" altLang="ko-KR" sz="1100" b="1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1" kern="1200" baseline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엔진에서 필터링</a:t>
                      </a:r>
                      <a:endParaRPr lang="ko-KR" altLang="en-US" sz="1100" b="1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S3</a:t>
                      </a:r>
                      <a:r>
                        <a:rPr lang="ko-KR" altLang="en-US" sz="11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1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year=‘2022’</a:t>
                      </a:r>
                      <a:r>
                        <a:rPr lang="ko-KR" altLang="en-US" sz="11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에</a:t>
                      </a:r>
                      <a:br>
                        <a:rPr lang="en-US" altLang="ko-KR" sz="11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</a:br>
                      <a:r>
                        <a:rPr lang="ko-KR" altLang="en-US" sz="11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해당하는 데이터만 스캔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00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스캔 사이즈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6GB</a:t>
                      </a:r>
                      <a:endParaRPr lang="ko-KR" altLang="en-US" sz="1000" b="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1GB</a:t>
                      </a:r>
                      <a:endParaRPr lang="ko-KR" altLang="en-US" sz="1000" b="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2001">
                <a:tc>
                  <a:txBody>
                    <a:bodyPr/>
                    <a:lstStyle/>
                    <a:p>
                      <a:r>
                        <a:rPr lang="ko-KR" altLang="en-US" sz="1100" b="1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비용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6 * 5 USD/TB = 0.03 USD</a:t>
                      </a:r>
                      <a:endParaRPr lang="ko-KR" altLang="en-US" sz="1100" b="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kern="120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1 * 5 USD/TB = 0.005 USD</a:t>
                      </a:r>
                      <a:endParaRPr lang="ko-KR" altLang="en-US" sz="1100" b="0" kern="120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9" name="그룹 18"/>
          <p:cNvGrpSpPr/>
          <p:nvPr/>
        </p:nvGrpSpPr>
        <p:grpSpPr>
          <a:xfrm>
            <a:off x="10030384" y="2975183"/>
            <a:ext cx="288862" cy="307777"/>
            <a:chOff x="3545093" y="2829436"/>
            <a:chExt cx="288862" cy="307777"/>
          </a:xfrm>
        </p:grpSpPr>
        <p:sp>
          <p:nvSpPr>
            <p:cNvPr id="20" name="타원 19"/>
            <p:cNvSpPr/>
            <p:nvPr/>
          </p:nvSpPr>
          <p:spPr>
            <a:xfrm>
              <a:off x="3581524" y="2871544"/>
              <a:ext cx="216000" cy="216000"/>
            </a:xfrm>
            <a:prstGeom prst="ellipse">
              <a:avLst/>
            </a:prstGeom>
            <a:solidFill>
              <a:schemeClr val="bg2"/>
            </a:solidFill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545093" y="2829436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>
                  <a:solidFill>
                    <a:srgbClr val="FF0000"/>
                  </a:solidFill>
                </a:rPr>
                <a:t>2</a:t>
              </a:r>
              <a:endParaRPr lang="ko-KR" altLang="en-US" sz="14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34804" y="3841115"/>
            <a:ext cx="4140904" cy="2050678"/>
            <a:chOff x="810926" y="3516109"/>
            <a:chExt cx="4140904" cy="20506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r="10748"/>
            <a:stretch/>
          </p:blipFill>
          <p:spPr>
            <a:xfrm>
              <a:off x="810926" y="3516109"/>
              <a:ext cx="4140904" cy="1930966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1266092" y="5187662"/>
              <a:ext cx="1517301" cy="259413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977230" y="5163479"/>
              <a:ext cx="288862" cy="307777"/>
              <a:chOff x="3545093" y="2829436"/>
              <a:chExt cx="288862" cy="30777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3581524" y="2871544"/>
                <a:ext cx="216000" cy="216000"/>
              </a:xfrm>
              <a:prstGeom prst="ellipse">
                <a:avLst/>
              </a:prstGeom>
              <a:solidFill>
                <a:schemeClr val="bg2"/>
              </a:solidFill>
              <a:ln w="222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545093" y="2829436"/>
                <a:ext cx="2888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>
                    <a:solidFill>
                      <a:srgbClr val="FF0000"/>
                    </a:solidFill>
                  </a:rPr>
                  <a:t>2</a:t>
                </a:r>
                <a:endParaRPr lang="ko-KR" altLang="en-US" sz="140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2" name="직사각형 21"/>
            <p:cNvSpPr/>
            <p:nvPr/>
          </p:nvSpPr>
          <p:spPr>
            <a:xfrm>
              <a:off x="1302523" y="3917370"/>
              <a:ext cx="1517301" cy="1649417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1056924" y="3846949"/>
              <a:ext cx="288862" cy="307777"/>
              <a:chOff x="4403717" y="6147124"/>
              <a:chExt cx="288862" cy="307777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4443909" y="6182053"/>
                <a:ext cx="216000" cy="216000"/>
              </a:xfrm>
              <a:prstGeom prst="ellipse">
                <a:avLst/>
              </a:prstGeom>
              <a:solidFill>
                <a:schemeClr val="bg2"/>
              </a:solidFill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4403717" y="6147124"/>
                <a:ext cx="2888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/>
                  <a:t>1</a:t>
                </a:r>
                <a:endParaRPr lang="ko-KR" altLang="en-US" sz="1400" b="1"/>
              </a:p>
            </p:txBody>
          </p:sp>
        </p:grpSp>
      </p:grpSp>
      <p:grpSp>
        <p:nvGrpSpPr>
          <p:cNvPr id="28" name="그룹 27"/>
          <p:cNvGrpSpPr/>
          <p:nvPr/>
        </p:nvGrpSpPr>
        <p:grpSpPr>
          <a:xfrm>
            <a:off x="8076942" y="2991498"/>
            <a:ext cx="288862" cy="307777"/>
            <a:chOff x="4403717" y="6147124"/>
            <a:chExt cx="288862" cy="307777"/>
          </a:xfrm>
        </p:grpSpPr>
        <p:sp>
          <p:nvSpPr>
            <p:cNvPr id="29" name="타원 28"/>
            <p:cNvSpPr/>
            <p:nvPr/>
          </p:nvSpPr>
          <p:spPr>
            <a:xfrm>
              <a:off x="4443909" y="6182053"/>
              <a:ext cx="216000" cy="216000"/>
            </a:xfrm>
            <a:prstGeom prst="ellipse">
              <a:avLst/>
            </a:prstGeom>
            <a:solidFill>
              <a:schemeClr val="bg2"/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4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403717" y="6147124"/>
              <a:ext cx="2888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/>
                <a:t>1</a:t>
              </a:r>
              <a:endParaRPr lang="ko-KR" altLang="en-US" sz="1400" b="1"/>
            </a:p>
          </p:txBody>
        </p:sp>
      </p:grp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790644" y="3465622"/>
            <a:ext cx="4774266" cy="253916"/>
          </a:xfrm>
          <a:prstGeom prst="rect">
            <a:avLst/>
          </a:prstGeom>
          <a:solidFill>
            <a:srgbClr val="2D2A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618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SELECT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*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F618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table WHERE year 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 ‘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AB9DF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2022</a:t>
            </a:r>
            <a:r>
              <a:rPr kumimoji="0" lang="ko-KR" altLang="ko-KR" sz="105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’;</a:t>
            </a:r>
            <a:endParaRPr kumimoji="0" lang="ko-KR" altLang="ko-KR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66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515938" y="231775"/>
            <a:ext cx="9282486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AWS </a:t>
            </a:r>
            <a:r>
              <a:rPr lang="ko-KR" altLang="en-US" sz="2400" b="1" dirty="0">
                <a:solidFill>
                  <a:schemeClr val="tx1"/>
                </a:solidFill>
              </a:rPr>
              <a:t>기본 개념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1. Data Lake on AWS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07719" y="962025"/>
            <a:ext cx="10804356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AWS</a:t>
            </a:r>
            <a:r>
              <a:rPr lang="ko-KR" altLang="en-US" sz="2000" b="1" dirty="0">
                <a:solidFill>
                  <a:schemeClr val="tx1"/>
                </a:solidFill>
              </a:rPr>
              <a:t>는 </a:t>
            </a:r>
            <a:r>
              <a:rPr lang="en-US" altLang="ko-KR" sz="2000" b="1" dirty="0">
                <a:solidFill>
                  <a:schemeClr val="tx1"/>
                </a:solidFill>
              </a:rPr>
              <a:t>Region, Availability Zone, Service</a:t>
            </a:r>
            <a:r>
              <a:rPr lang="ko-KR" altLang="en-US" sz="2000" b="1" dirty="0">
                <a:solidFill>
                  <a:schemeClr val="tx1"/>
                </a:solidFill>
              </a:rPr>
              <a:t>로 구성됨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600825" y="2019070"/>
            <a:ext cx="5075238" cy="4470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AZ (Availability Zone, 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</a:rPr>
              <a:t>가용 영역</a:t>
            </a: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AZ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는 동일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region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내에서 서로 격리된 인프라 시설을 의미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dirty="0">
                <a:solidFill>
                  <a:srgbClr val="C00000"/>
                </a:solidFill>
                <a:latin typeface="+mj-ea"/>
              </a:rPr>
              <a:t>서로 물리적으로 격리되어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자연 재해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화재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정전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테러 발생 시</a:t>
            </a:r>
            <a:br>
              <a:rPr lang="en-US" altLang="ko-KR" sz="1200" b="1" dirty="0">
                <a:solidFill>
                  <a:schemeClr val="tx1"/>
                </a:solidFill>
                <a:latin typeface="+mj-ea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동시에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region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내 모든 서비스가 중지되는 것을 방지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각각의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AZ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는 서로 고속 네트워크로 연결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서비스 복제 또는 </a:t>
            </a:r>
            <a:br>
              <a:rPr lang="en-US" altLang="ko-KR" sz="1200" b="1" dirty="0">
                <a:solidFill>
                  <a:schemeClr val="tx1"/>
                </a:solidFill>
                <a:latin typeface="+mj-ea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HA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등을 원활히 유지할 수 있도록 지원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Seoul Region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의 경우 총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4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개의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AZ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로 구성</a:t>
            </a:r>
            <a:br>
              <a:rPr lang="en-US" altLang="ko-KR" sz="1200" b="1" dirty="0">
                <a:solidFill>
                  <a:schemeClr val="tx1"/>
                </a:solidFill>
                <a:latin typeface="+mj-ea"/>
              </a:rPr>
            </a:br>
            <a:r>
              <a:rPr lang="en-US" altLang="ko-KR" sz="1050" u="sng" dirty="0">
                <a:solidFill>
                  <a:schemeClr val="tx1"/>
                </a:solidFill>
                <a:latin typeface="+mj-ea"/>
              </a:rPr>
              <a:t>(ap-northeast-2</a:t>
            </a:r>
            <a:r>
              <a:rPr lang="en-US" altLang="ko-KR" sz="1050" u="sng" dirty="0">
                <a:solidFill>
                  <a:srgbClr val="C00000"/>
                </a:solidFill>
                <a:latin typeface="+mj-ea"/>
              </a:rPr>
              <a:t>a</a:t>
            </a:r>
            <a:r>
              <a:rPr lang="en-US" altLang="ko-KR" sz="1050" u="sng" dirty="0">
                <a:solidFill>
                  <a:schemeClr val="tx1"/>
                </a:solidFill>
                <a:latin typeface="+mj-ea"/>
              </a:rPr>
              <a:t>, ap-northeast-2</a:t>
            </a:r>
            <a:r>
              <a:rPr lang="en-US" altLang="ko-KR" sz="1050" u="sng" dirty="0">
                <a:solidFill>
                  <a:srgbClr val="C00000"/>
                </a:solidFill>
                <a:latin typeface="+mj-ea"/>
              </a:rPr>
              <a:t>b</a:t>
            </a:r>
            <a:r>
              <a:rPr lang="en-US" altLang="ko-KR" sz="1050" u="sng" dirty="0">
                <a:solidFill>
                  <a:schemeClr val="tx1"/>
                </a:solidFill>
                <a:latin typeface="+mj-ea"/>
              </a:rPr>
              <a:t>, ap-northeast-2</a:t>
            </a:r>
            <a:r>
              <a:rPr lang="en-US" altLang="ko-KR" sz="1050" u="sng" dirty="0">
                <a:solidFill>
                  <a:srgbClr val="C00000"/>
                </a:solidFill>
                <a:latin typeface="+mj-ea"/>
              </a:rPr>
              <a:t>c</a:t>
            </a:r>
            <a:r>
              <a:rPr lang="en-US" altLang="ko-KR" sz="1050" u="sng" dirty="0">
                <a:solidFill>
                  <a:schemeClr val="tx1"/>
                </a:solidFill>
                <a:latin typeface="+mj-ea"/>
              </a:rPr>
              <a:t>, ap-northeast-2</a:t>
            </a:r>
            <a:r>
              <a:rPr lang="en-US" altLang="ko-KR" sz="1050" u="sng" dirty="0">
                <a:solidFill>
                  <a:srgbClr val="C00000"/>
                </a:solidFill>
                <a:latin typeface="+mj-ea"/>
              </a:rPr>
              <a:t>d</a:t>
            </a:r>
            <a:r>
              <a:rPr lang="en-US" altLang="ko-KR" sz="1050" u="sng" dirty="0">
                <a:solidFill>
                  <a:schemeClr val="tx1"/>
                </a:solidFill>
                <a:latin typeface="+mj-ea"/>
              </a:rPr>
              <a:t>)</a:t>
            </a:r>
            <a:endParaRPr lang="en-US" altLang="ko-KR" sz="1200" u="sng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Service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AWS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에서 제공하는 컴퓨팅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스토리지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데이터베이스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분석도구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,</a:t>
            </a:r>
            <a:br>
              <a:rPr lang="en-US" altLang="ko-KR" sz="1200" b="1" dirty="0">
                <a:solidFill>
                  <a:schemeClr val="tx1"/>
                </a:solidFill>
                <a:latin typeface="+mj-ea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네트워킹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+mj-ea"/>
              </a:rPr>
              <a:t>기계학습과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AI,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모바일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개발자 도구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보안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en-US" altLang="ko-KR" sz="1200" b="1" dirty="0" err="1">
                <a:solidFill>
                  <a:schemeClr val="tx1"/>
                </a:solidFill>
                <a:latin typeface="+mj-ea"/>
              </a:rPr>
              <a:t>IoT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,</a:t>
            </a:r>
            <a:br>
              <a:rPr lang="en-US" altLang="ko-KR" sz="1200" b="1" dirty="0">
                <a:solidFill>
                  <a:schemeClr val="tx1"/>
                </a:solidFill>
                <a:latin typeface="+mj-ea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엔터프라이즈 어플리케이션을 포괄하는 의미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각 서비스는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Region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내의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AZ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내에 물리적으로 배포되어 관리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35749" y="1616430"/>
            <a:ext cx="5040313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Region</a:t>
            </a:r>
            <a:r>
              <a:rPr lang="ko-KR" altLang="en-US" sz="1400" b="1" dirty="0">
                <a:solidFill>
                  <a:schemeClr val="tx1"/>
                </a:solidFill>
              </a:rPr>
              <a:t>은 하나 이상의 </a:t>
            </a:r>
            <a:r>
              <a:rPr lang="en-US" altLang="ko-KR" sz="1400" b="1" dirty="0">
                <a:solidFill>
                  <a:schemeClr val="tx1"/>
                </a:solidFill>
              </a:rPr>
              <a:t>AZ</a:t>
            </a:r>
            <a:r>
              <a:rPr lang="ko-KR" altLang="en-US" sz="1400" b="1" dirty="0">
                <a:solidFill>
                  <a:schemeClr val="tx1"/>
                </a:solidFill>
              </a:rPr>
              <a:t>로 구성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8" y="2093019"/>
            <a:ext cx="5040312" cy="245950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515938" y="1622184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전 세계 </a:t>
            </a:r>
            <a:r>
              <a:rPr lang="en-US" altLang="ko-KR" sz="1400" b="1" dirty="0">
                <a:solidFill>
                  <a:schemeClr val="tx1"/>
                </a:solidFill>
              </a:rPr>
              <a:t>26</a:t>
            </a:r>
            <a:r>
              <a:rPr lang="ko-KR" altLang="en-US" sz="1400" b="1" dirty="0">
                <a:solidFill>
                  <a:schemeClr val="tx1"/>
                </a:solidFill>
              </a:rPr>
              <a:t>개 </a:t>
            </a:r>
            <a:r>
              <a:rPr lang="en-US" altLang="ko-KR" sz="1400" b="1" dirty="0">
                <a:solidFill>
                  <a:schemeClr val="tx1"/>
                </a:solidFill>
              </a:rPr>
              <a:t>Region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15939" y="4592107"/>
            <a:ext cx="5040311" cy="1897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Region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AWS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인프라를 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</a:rPr>
              <a:t>지역 별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로 나누어 배포한 단위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전 세계에 데이터 센터를 클러스터링하는 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</a:rPr>
              <a:t>물리적인 위치</a:t>
            </a:r>
            <a:endParaRPr lang="en-US" altLang="ko-KR" sz="1200" b="1" u="sng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사용자는 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</a:rPr>
              <a:t>지리적으로 가까운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region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을 선택하는 것이 일반적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한국에는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Seoul Region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(ap-northeast-2)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하나의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region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은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개 이상의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AZ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로 구성됨 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일반적으로 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3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개 이상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)</a:t>
            </a:r>
            <a:endParaRPr lang="en-US" altLang="ko-KR" sz="1200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/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07163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495299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>
                <a:solidFill>
                  <a:schemeClr val="tx1"/>
                </a:solidFill>
              </a:rPr>
              <a:t>성능 향상 방안 </a:t>
            </a:r>
            <a:r>
              <a:rPr lang="en-US" altLang="ko-KR" sz="2400" b="1">
                <a:solidFill>
                  <a:schemeClr val="tx1"/>
                </a:solidFill>
              </a:rPr>
              <a:t>- 2) </a:t>
            </a:r>
            <a:r>
              <a:rPr lang="ko-KR" altLang="en-US" sz="2400" b="1">
                <a:solidFill>
                  <a:schemeClr val="tx1"/>
                </a:solidFill>
              </a:rPr>
              <a:t>컬럼 기반 데이터 형식 사용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963789"/>
            <a:ext cx="1219200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컬럼 기반으로 데이터를 저장하는 방식을 사용하여 데이터 사이즈를 줄이고 효율을 높임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컬럼 기반 데이터 형식이란</a:t>
            </a:r>
            <a:r>
              <a:rPr lang="en-US" altLang="ko-KR" sz="1400" b="1">
                <a:solidFill>
                  <a:schemeClr val="tx1"/>
                </a:solidFill>
              </a:rPr>
              <a:t>?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5463" y="2022118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45276" y="2022120"/>
            <a:ext cx="4491297" cy="1930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>
              <a:lnSpc>
                <a:spcPct val="150000"/>
              </a:lnSpc>
            </a:pPr>
            <a:endParaRPr lang="en-US" altLang="ko-KR" sz="1200" b="1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1026" name="Picture 2" descr="Database - Column (Storage|Store) | Structure | Datacadamia - Data and C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801" y="2436776"/>
            <a:ext cx="5172508" cy="232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6769101" y="2022120"/>
            <a:ext cx="4491297" cy="19307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chemeClr val="tx1"/>
              </a:solidFill>
              <a:latin typeface="+mj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813675" y="3629025"/>
            <a:ext cx="3968750" cy="113347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3.5 </a:t>
            </a:r>
            <a:r>
              <a:rPr lang="ko-KR" altLang="en-US" sz="1100" b="1" dirty="0">
                <a:solidFill>
                  <a:schemeClr val="tx1"/>
                </a:solidFill>
              </a:rPr>
              <a:t>성능 향상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컬럼 기반 형식 </a:t>
            </a:r>
            <a:r>
              <a:rPr lang="en-US" altLang="ko-KR" sz="1400" b="1">
                <a:solidFill>
                  <a:schemeClr val="tx1"/>
                </a:solidFill>
              </a:rPr>
              <a:t>vs </a:t>
            </a:r>
            <a:r>
              <a:rPr lang="ko-KR" altLang="en-US" sz="1400" b="1">
                <a:solidFill>
                  <a:schemeClr val="tx1"/>
                </a:solidFill>
              </a:rPr>
              <a:t>로우 기반 형식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4122" y="2213485"/>
            <a:ext cx="5030787" cy="34123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컬럼을 기반으로 데이터를 압축하여 저장하는 방식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chemeClr val="tx1"/>
                </a:solidFill>
                <a:latin typeface="+mj-ea"/>
              </a:rPr>
              <a:t>Parquet, ORC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등 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200" b="1">
                <a:solidFill>
                  <a:schemeClr val="tx1"/>
                </a:solidFill>
                <a:latin typeface="+mj-ea"/>
              </a:rPr>
              <a:t>↔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로우 기반 데이터 형식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 (CSV, text)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장점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저장 시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 u="sng">
                <a:solidFill>
                  <a:schemeClr val="tx1"/>
                </a:solidFill>
                <a:latin typeface="+mj-ea"/>
              </a:rPr>
              <a:t>데이터의 압축률이 더 높아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 파일 사이즈를 줄일 수 있음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쿼리 실행 시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 u="sng">
                <a:solidFill>
                  <a:schemeClr val="tx1"/>
                </a:solidFill>
                <a:latin typeface="+mj-ea"/>
              </a:rPr>
              <a:t>필요한 컬럼만 읽어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서 처리하기 때문에 스캔 양을</a:t>
            </a:r>
            <a:br>
              <a:rPr lang="en-US" altLang="ko-KR" sz="1200" b="1">
                <a:solidFill>
                  <a:schemeClr val="tx1"/>
                </a:solidFill>
                <a:latin typeface="+mj-ea"/>
              </a:rPr>
            </a:b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줄일 수 있음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317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495299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>
                <a:solidFill>
                  <a:schemeClr val="tx1"/>
                </a:solidFill>
              </a:rPr>
              <a:t>성능 향상 방안 </a:t>
            </a:r>
            <a:r>
              <a:rPr lang="en-US" altLang="ko-KR" sz="2400" b="1">
                <a:solidFill>
                  <a:schemeClr val="tx1"/>
                </a:solidFill>
              </a:rPr>
              <a:t>- 2) </a:t>
            </a:r>
            <a:r>
              <a:rPr lang="ko-KR" altLang="en-US" sz="2400" b="1">
                <a:solidFill>
                  <a:schemeClr val="tx1"/>
                </a:solidFill>
              </a:rPr>
              <a:t>컬럼 기반 데이터 형식 사용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963789"/>
            <a:ext cx="1219200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>
                <a:solidFill>
                  <a:schemeClr val="tx1"/>
                </a:solidFill>
              </a:rPr>
              <a:t>컬럼 기반 데이터 형식을 사용 시</a:t>
            </a:r>
            <a:r>
              <a:rPr lang="en-US" altLang="ko-KR" sz="2000" b="1">
                <a:solidFill>
                  <a:schemeClr val="tx1"/>
                </a:solidFill>
              </a:rPr>
              <a:t>,</a:t>
            </a:r>
            <a:r>
              <a:rPr lang="ko-KR" altLang="en-US" sz="2000" b="1">
                <a:solidFill>
                  <a:schemeClr val="tx1"/>
                </a:solidFill>
              </a:rPr>
              <a:t> 쿼리 비용 </a:t>
            </a:r>
            <a:r>
              <a:rPr lang="en-US" altLang="ko-KR" sz="2000" b="1">
                <a:solidFill>
                  <a:schemeClr val="tx1"/>
                </a:solidFill>
              </a:rPr>
              <a:t>30%~90% </a:t>
            </a:r>
            <a:r>
              <a:rPr lang="ko-KR" altLang="en-US" sz="2000" b="1">
                <a:solidFill>
                  <a:schemeClr val="tx1"/>
                </a:solidFill>
              </a:rPr>
              <a:t>절감 및 성능 향상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전체 데이터 스캔 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같은 쿼리 실행 비교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5463" y="2022118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3.5 </a:t>
            </a:r>
            <a:r>
              <a:rPr lang="ko-KR" altLang="en-US" sz="1100" b="1" dirty="0">
                <a:solidFill>
                  <a:schemeClr val="tx1"/>
                </a:solidFill>
              </a:rPr>
              <a:t>성능 향상</a:t>
            </a:r>
          </a:p>
        </p:txBody>
      </p:sp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829662" y="2988622"/>
          <a:ext cx="4548096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6032">
                  <a:extLst>
                    <a:ext uri="{9D8B030D-6E8A-4147-A177-3AD203B41FA5}">
                      <a16:colId xmlns:a16="http://schemas.microsoft.com/office/drawing/2014/main" val="1172544636"/>
                    </a:ext>
                  </a:extLst>
                </a:gridCol>
                <a:gridCol w="1516032">
                  <a:extLst>
                    <a:ext uri="{9D8B030D-6E8A-4147-A177-3AD203B41FA5}">
                      <a16:colId xmlns:a16="http://schemas.microsoft.com/office/drawing/2014/main" val="476118984"/>
                    </a:ext>
                  </a:extLst>
                </a:gridCol>
                <a:gridCol w="1516032">
                  <a:extLst>
                    <a:ext uri="{9D8B030D-6E8A-4147-A177-3AD203B41FA5}">
                      <a16:colId xmlns:a16="http://schemas.microsoft.com/office/drawing/2014/main" val="3901764718"/>
                    </a:ext>
                  </a:extLst>
                </a:gridCol>
              </a:tblGrid>
              <a:tr h="2708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/>
                        <a:t>TABLE</a:t>
                      </a:r>
                      <a:endParaRPr lang="ko-KR" altLang="en-US" sz="12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/>
                        <a:t>CSV</a:t>
                      </a:r>
                      <a:endParaRPr lang="ko-KR" altLang="en-US" sz="12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/>
                        <a:t>Parquet</a:t>
                      </a:r>
                      <a:endParaRPr lang="ko-KR" altLang="en-US" sz="12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58978"/>
                  </a:ext>
                </a:extLst>
              </a:tr>
              <a:tr h="2708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User</a:t>
                      </a:r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11.72Mb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4.03Mb</a:t>
                      </a:r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7135360"/>
                  </a:ext>
                </a:extLst>
              </a:tr>
              <a:tr h="2708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Rating</a:t>
                      </a:r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29.26Mb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9.51Mb</a:t>
                      </a:r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1186701"/>
                  </a:ext>
                </a:extLst>
              </a:tr>
              <a:tr h="2708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book</a:t>
                      </a:r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73.84Mb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20.44Mb</a:t>
                      </a:r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7254970"/>
                  </a:ext>
                </a:extLst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623888" y="3075506"/>
            <a:ext cx="4242586" cy="22983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>
              <a:lnSpc>
                <a:spcPct val="150000"/>
              </a:lnSpc>
            </a:pPr>
            <a:endParaRPr lang="en-US" altLang="ko-KR" sz="1200" b="1">
              <a:solidFill>
                <a:srgbClr val="FF0000"/>
              </a:solidFill>
              <a:latin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867350" y="2988622"/>
            <a:ext cx="1510408" cy="109728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22313" y="4105519"/>
            <a:ext cx="4242586" cy="6568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Parquet </a:t>
            </a:r>
            <a:r>
              <a:rPr lang="ko-KR" alt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형식 사용 시 데이터 압축 효과 발생</a:t>
            </a:r>
            <a:br>
              <a:rPr lang="en-US" altLang="ko-KR" sz="12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</a:br>
            <a:r>
              <a:rPr lang="ko-KR" alt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→ 데이터 스캔 사이즈 </a:t>
            </a:r>
            <a:r>
              <a:rPr lang="ko-KR" altLang="en-US" sz="1200" b="1">
                <a:solidFill>
                  <a:srgbClr val="FF0000"/>
                </a:solidFill>
                <a:latin typeface="+mj-ea"/>
              </a:rPr>
              <a:t>약 </a:t>
            </a:r>
            <a:r>
              <a:rPr lang="en-US" altLang="ko-KR" sz="1200" b="1">
                <a:solidFill>
                  <a:srgbClr val="FF0000"/>
                </a:solidFill>
                <a:latin typeface="+mj-ea"/>
              </a:rPr>
              <a:t>3</a:t>
            </a:r>
            <a:r>
              <a:rPr lang="ko-KR" altLang="en-US" sz="1200" b="1">
                <a:solidFill>
                  <a:srgbClr val="FF0000"/>
                </a:solidFill>
                <a:latin typeface="+mj-ea"/>
              </a:rPr>
              <a:t>배 절감</a:t>
            </a:r>
            <a:endParaRPr lang="en-US" altLang="ko-KR" sz="1200" b="1">
              <a:solidFill>
                <a:srgbClr val="FF0000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200" b="1">
              <a:solidFill>
                <a:schemeClr val="tx1">
                  <a:lumMod val="95000"/>
                  <a:lumOff val="5000"/>
                </a:schemeClr>
              </a:solidFill>
              <a:latin typeface="+mj-ea"/>
            </a:endParaRPr>
          </a:p>
        </p:txBody>
      </p:sp>
      <p:sp>
        <p:nvSpPr>
          <p:cNvPr id="32" name="Rectangle 1"/>
          <p:cNvSpPr>
            <a:spLocks noChangeArrowheads="1"/>
          </p:cNvSpPr>
          <p:nvPr/>
        </p:nvSpPr>
        <p:spPr bwMode="auto">
          <a:xfrm>
            <a:off x="6921018" y="2985018"/>
            <a:ext cx="4709929" cy="1754326"/>
          </a:xfrm>
          <a:prstGeom prst="rect">
            <a:avLst/>
          </a:prstGeom>
          <a:solidFill>
            <a:srgbClr val="2D2A2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FF6188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F618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SELECT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A.ISBN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, A.BOOK_TITLE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</a:t>
            </a:r>
            <a:r>
              <a:rPr kumimoji="0" lang="en-US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, ROUND(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F618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AVG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(B.BOOK_RATING),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AB9DF2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F618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AS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RATING_AVG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F618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BOOKS.BOOKS A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F618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INNER JOIN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BOOKS.BOOK_RATINGS B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  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F618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ON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A.ISBN = B.ISBN</a:t>
            </a:r>
            <a:b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</a:b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F6188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GROUP BY </a:t>
            </a:r>
            <a:r>
              <a:rPr kumimoji="0" lang="ko-KR" altLang="ko-KR" sz="1200" b="0" i="0" u="none" strike="noStrike" cap="none" normalizeH="0" baseline="0">
                <a:ln>
                  <a:noFill/>
                </a:ln>
                <a:solidFill>
                  <a:srgbClr val="FCFCFA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A.ISBN, A.BOOK_TITLE</a:t>
            </a: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FCFCFA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200" b="0" i="0" u="none" strike="noStrike" cap="none" normalizeH="0" baseline="0">
              <a:ln>
                <a:noFill/>
              </a:ln>
              <a:solidFill>
                <a:srgbClr val="FCFCFA"/>
              </a:solidFill>
              <a:effectLst/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921018" y="5975072"/>
            <a:ext cx="27109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b="1">
                <a:latin typeface="+mj-ea"/>
              </a:rPr>
              <a:t> →</a:t>
            </a:r>
            <a:r>
              <a:rPr lang="en-US" altLang="ko-KR" sz="1200" b="1">
                <a:latin typeface="+mj-ea"/>
              </a:rPr>
              <a:t> </a:t>
            </a:r>
            <a:r>
              <a:rPr lang="ko-KR" altLang="en-US" sz="1200" b="1">
                <a:latin typeface="+mj-ea"/>
              </a:rPr>
              <a:t>데이터 스캔 사이즈 </a:t>
            </a:r>
            <a:r>
              <a:rPr lang="ko-KR" altLang="en-US" sz="1200" b="1">
                <a:solidFill>
                  <a:srgbClr val="FF0000"/>
                </a:solidFill>
                <a:latin typeface="+mj-ea"/>
              </a:rPr>
              <a:t>약 </a:t>
            </a:r>
            <a:r>
              <a:rPr lang="en-US" altLang="ko-KR" sz="1200" b="1">
                <a:solidFill>
                  <a:srgbClr val="FF0000"/>
                </a:solidFill>
                <a:latin typeface="+mj-ea"/>
              </a:rPr>
              <a:t>5</a:t>
            </a:r>
            <a:r>
              <a:rPr lang="ko-KR" altLang="en-US" sz="1200" b="1">
                <a:solidFill>
                  <a:srgbClr val="FF0000"/>
                </a:solidFill>
                <a:latin typeface="+mj-ea"/>
              </a:rPr>
              <a:t>배 절감 </a:t>
            </a:r>
            <a:endParaRPr lang="en-US" altLang="ko-KR" sz="1200" b="1">
              <a:solidFill>
                <a:srgbClr val="FF0000"/>
              </a:solidFill>
              <a:latin typeface="+mj-ea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/>
        </p:nvGraphicFramePr>
        <p:xfrm>
          <a:off x="6921016" y="4909050"/>
          <a:ext cx="4709930" cy="548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54965">
                  <a:extLst>
                    <a:ext uri="{9D8B030D-6E8A-4147-A177-3AD203B41FA5}">
                      <a16:colId xmlns:a16="http://schemas.microsoft.com/office/drawing/2014/main" val="1172544636"/>
                    </a:ext>
                  </a:extLst>
                </a:gridCol>
                <a:gridCol w="2354965">
                  <a:extLst>
                    <a:ext uri="{9D8B030D-6E8A-4147-A177-3AD203B41FA5}">
                      <a16:colId xmlns:a16="http://schemas.microsoft.com/office/drawing/2014/main" val="3901764718"/>
                    </a:ext>
                  </a:extLst>
                </a:gridCol>
              </a:tblGrid>
              <a:tr h="2708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/>
                        <a:t>CSV</a:t>
                      </a:r>
                      <a:endParaRPr lang="ko-KR" altLang="en-US" sz="12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/>
                        <a:t>Parquet</a:t>
                      </a:r>
                      <a:endParaRPr lang="ko-KR" altLang="en-US" sz="1200" b="1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58978"/>
                  </a:ext>
                </a:extLst>
              </a:tr>
              <a:tr h="27084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103.10Mb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/>
                        <a:t>18.34Mb</a:t>
                      </a:r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7254970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9277350" y="4912119"/>
            <a:ext cx="2363788" cy="544930"/>
          </a:xfrm>
          <a:prstGeom prst="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699704" y="2208035"/>
            <a:ext cx="5030787" cy="84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데이터를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CSV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형식과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Parquet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 형식으로 저장한 후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같은 쿼리를</a:t>
            </a:r>
            <a:br>
              <a:rPr lang="en-US" altLang="ko-KR" sz="1200" b="1">
                <a:solidFill>
                  <a:schemeClr val="tx1"/>
                </a:solidFill>
                <a:latin typeface="+mj-ea"/>
              </a:rPr>
            </a:b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실행하여 성능 비교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200" b="1">
              <a:solidFill>
                <a:schemeClr val="tx1"/>
              </a:solidFill>
              <a:latin typeface="+mj-ea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7285" y="2210117"/>
            <a:ext cx="5030787" cy="845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>
                <a:solidFill>
                  <a:schemeClr val="tx1"/>
                </a:solidFill>
                <a:latin typeface="+mj-ea"/>
              </a:rPr>
              <a:t>데이터를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CSV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형식과 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Parquet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 형식으로 저장한 후</a:t>
            </a:r>
            <a:r>
              <a:rPr lang="en-US" altLang="ko-KR" sz="1200" b="1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전체 데이터를</a:t>
            </a:r>
            <a:br>
              <a:rPr lang="en-US" altLang="ko-KR" sz="1200" b="1">
                <a:solidFill>
                  <a:schemeClr val="tx1"/>
                </a:solidFill>
                <a:latin typeface="+mj-ea"/>
              </a:rPr>
            </a:br>
            <a:r>
              <a:rPr lang="ko-KR" altLang="en-US" sz="1200" b="1">
                <a:solidFill>
                  <a:schemeClr val="tx1"/>
                </a:solidFill>
                <a:latin typeface="+mj-ea"/>
              </a:rPr>
              <a:t>스캔하여 성능 비교</a:t>
            </a:r>
            <a:endParaRPr lang="en-US" altLang="ko-KR" sz="1200" b="1">
              <a:solidFill>
                <a:schemeClr val="tx1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sz="1200" b="1">
              <a:solidFill>
                <a:schemeClr val="tx1"/>
              </a:solidFill>
              <a:latin typeface="+mj-ea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806525" y="5550034"/>
            <a:ext cx="4824422" cy="522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Parquet </a:t>
            </a:r>
            <a:r>
              <a:rPr lang="ko-KR" altLang="en-US" sz="12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</a:rPr>
              <a:t>형식 사용 시 데이터 압축 및 필요 컬럼만 읽는 효과 발생</a:t>
            </a:r>
            <a:endParaRPr lang="en-US" altLang="ko-KR" sz="1200" b="1">
              <a:solidFill>
                <a:schemeClr val="tx1">
                  <a:lumMod val="95000"/>
                  <a:lumOff val="5000"/>
                </a:schemeClr>
              </a:solidFill>
              <a:latin typeface="+mj-ea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152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AWS EMR</a:t>
            </a:r>
            <a:r>
              <a:rPr lang="ko-KR" altLang="en-US" sz="2400" b="1" dirty="0">
                <a:solidFill>
                  <a:schemeClr val="tx1"/>
                </a:solidFill>
              </a:rPr>
              <a:t> 정의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92526" y="2654573"/>
            <a:ext cx="9215871" cy="1533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</a:rPr>
              <a:t>Amazon EMR</a:t>
            </a:r>
            <a:r>
              <a:rPr lang="ko-KR" altLang="en-US" sz="2000" dirty="0">
                <a:solidFill>
                  <a:schemeClr val="tx1"/>
                </a:solidFill>
              </a:rPr>
              <a:t>은 </a:t>
            </a:r>
            <a:r>
              <a:rPr lang="en-US" altLang="ko-KR" sz="2000" dirty="0">
                <a:solidFill>
                  <a:schemeClr val="tx1"/>
                </a:solidFill>
              </a:rPr>
              <a:t>Apache Spark, Apache Hive </a:t>
            </a:r>
            <a:r>
              <a:rPr lang="ko-KR" altLang="en-US" sz="2000" dirty="0">
                <a:solidFill>
                  <a:schemeClr val="tx1"/>
                </a:solidFill>
              </a:rPr>
              <a:t>및 </a:t>
            </a:r>
            <a:r>
              <a:rPr lang="en-US" altLang="ko-KR" sz="2000" dirty="0">
                <a:solidFill>
                  <a:schemeClr val="tx1"/>
                </a:solidFill>
              </a:rPr>
              <a:t>Presto</a:t>
            </a:r>
            <a:r>
              <a:rPr lang="ko-KR" altLang="en-US" sz="2000" dirty="0">
                <a:solidFill>
                  <a:schemeClr val="tx1"/>
                </a:solidFill>
              </a:rPr>
              <a:t>와 같은 </a:t>
            </a:r>
            <a:r>
              <a:rPr lang="ko-KR" altLang="en-US" sz="2000" b="1" u="sng" dirty="0">
                <a:solidFill>
                  <a:schemeClr val="tx1"/>
                </a:solidFill>
              </a:rPr>
              <a:t>오픈 소스 </a:t>
            </a:r>
            <a:br>
              <a:rPr lang="en-US" altLang="ko-KR" sz="2000" b="1" u="sng" dirty="0">
                <a:solidFill>
                  <a:schemeClr val="tx1"/>
                </a:solidFill>
              </a:rPr>
            </a:br>
            <a:r>
              <a:rPr lang="ko-KR" altLang="en-US" sz="2000" b="1" u="sng" dirty="0">
                <a:solidFill>
                  <a:schemeClr val="tx1"/>
                </a:solidFill>
              </a:rPr>
              <a:t>프레임워크</a:t>
            </a:r>
            <a:r>
              <a:rPr lang="ko-KR" altLang="en-US" sz="2000" dirty="0">
                <a:solidFill>
                  <a:schemeClr val="tx1"/>
                </a:solidFill>
              </a:rPr>
              <a:t>를 사용하여 데이터 처리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대화식 분석 및 기계 학습을 위한 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</a:rPr>
              <a:t>업계 최고의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b="1" dirty="0" err="1">
                <a:solidFill>
                  <a:schemeClr val="tx1"/>
                </a:solidFill>
              </a:rPr>
              <a:t>클라우드</a:t>
            </a:r>
            <a:r>
              <a:rPr lang="ko-KR" altLang="en-US" sz="2000" b="1" dirty="0">
                <a:solidFill>
                  <a:schemeClr val="tx1"/>
                </a:solidFill>
              </a:rPr>
              <a:t> 빅 데이터 플랫폼</a:t>
            </a:r>
            <a:r>
              <a:rPr lang="ko-KR" altLang="en-US" sz="2000" dirty="0">
                <a:solidFill>
                  <a:schemeClr val="tx1"/>
                </a:solidFill>
              </a:rPr>
              <a:t>입니다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4.1 EMR </a:t>
            </a:r>
            <a:r>
              <a:rPr lang="ko-KR" altLang="en-US" sz="1100" b="1" dirty="0">
                <a:solidFill>
                  <a:schemeClr val="tx1"/>
                </a:solidFill>
              </a:rPr>
              <a:t>소개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768368" y="4762531"/>
            <a:ext cx="106113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/>
              <a:t> EMR</a:t>
            </a:r>
            <a:r>
              <a:rPr lang="ko-KR" altLang="en-US" sz="1100" dirty="0"/>
              <a:t>을 사용하면 기존 </a:t>
            </a:r>
            <a:r>
              <a:rPr lang="ko-KR" altLang="en-US" sz="1100" dirty="0" err="1"/>
              <a:t>온프레미스</a:t>
            </a:r>
            <a:r>
              <a:rPr lang="ko-KR" altLang="en-US" sz="1100" dirty="0"/>
              <a:t> 솔루션의 </a:t>
            </a:r>
            <a:r>
              <a:rPr lang="en-US" altLang="ko-KR" sz="1100" dirty="0">
                <a:hlinkClick r:id="rId3"/>
              </a:rPr>
              <a:t>50%</a:t>
            </a:r>
            <a:r>
              <a:rPr lang="ko-KR" altLang="en-US" sz="1100" dirty="0">
                <a:hlinkClick r:id="rId3"/>
              </a:rPr>
              <a:t>도 안 되는 비용</a:t>
            </a:r>
            <a:r>
              <a:rPr lang="ko-KR" altLang="en-US" sz="1100" dirty="0"/>
              <a:t>으로 표준 </a:t>
            </a:r>
            <a:r>
              <a:rPr lang="en-US" altLang="ko-KR" sz="1100" dirty="0"/>
              <a:t>Apache Spark</a:t>
            </a:r>
            <a:r>
              <a:rPr lang="ko-KR" altLang="en-US" sz="1100" dirty="0"/>
              <a:t>보다 </a:t>
            </a:r>
            <a:r>
              <a:rPr lang="en-US" altLang="ko-KR" sz="1100" dirty="0">
                <a:hlinkClick r:id="rId4"/>
              </a:rPr>
              <a:t>1.7</a:t>
            </a:r>
            <a:r>
              <a:rPr lang="ko-KR" altLang="en-US" sz="1100" dirty="0">
                <a:hlinkClick r:id="rId4"/>
              </a:rPr>
              <a:t>배 이상 빠르게</a:t>
            </a:r>
            <a:r>
              <a:rPr lang="ko-KR" altLang="en-US" sz="1100" dirty="0"/>
              <a:t> </a:t>
            </a:r>
            <a:r>
              <a:rPr lang="ko-KR" altLang="en-US" sz="1100" dirty="0" err="1"/>
              <a:t>페타바이트</a:t>
            </a:r>
            <a:r>
              <a:rPr lang="ko-KR" altLang="en-US" sz="1100" dirty="0"/>
              <a:t> 규모의 분석을 실행할 수 있습니다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7" name="직사각형 16"/>
          <p:cNvSpPr/>
          <p:nvPr/>
        </p:nvSpPr>
        <p:spPr>
          <a:xfrm>
            <a:off x="8772704" y="6240086"/>
            <a:ext cx="290335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/>
              <a:t>출처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https</a:t>
            </a:r>
            <a:r>
              <a:rPr lang="ko-KR" altLang="en-US" sz="1050" dirty="0"/>
              <a:t>://</a:t>
            </a:r>
            <a:r>
              <a:rPr lang="ko-KR" altLang="en-US" sz="1050" dirty="0" err="1"/>
              <a:t>aws.amazon.com</a:t>
            </a:r>
            <a:r>
              <a:rPr lang="ko-KR" altLang="en-US" sz="1050" dirty="0"/>
              <a:t>/</a:t>
            </a:r>
            <a:r>
              <a:rPr lang="ko-KR" altLang="en-US" sz="1050" dirty="0" err="1"/>
              <a:t>ko</a:t>
            </a:r>
            <a:r>
              <a:rPr lang="ko-KR" altLang="en-US" sz="1050" dirty="0"/>
              <a:t>/</a:t>
            </a:r>
            <a:r>
              <a:rPr lang="ko-KR" altLang="en-US" sz="1050" dirty="0" err="1"/>
              <a:t>emr</a:t>
            </a:r>
            <a:r>
              <a:rPr lang="ko-KR" altLang="en-US" sz="1050" dirty="0"/>
              <a:t>/</a:t>
            </a:r>
            <a:r>
              <a:rPr lang="ko-KR" altLang="en-US" sz="1050" dirty="0" err="1"/>
              <a:t>faqs</a:t>
            </a:r>
            <a:r>
              <a:rPr lang="ko-KR" altLang="en-US" sz="105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632414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</a:rPr>
              <a:t>배경</a:t>
            </a:r>
            <a:r>
              <a:rPr lang="en-US" altLang="ko-KR" sz="2400" b="1" dirty="0">
                <a:solidFill>
                  <a:schemeClr val="tx1"/>
                </a:solidFill>
              </a:rPr>
              <a:t>) Hadoop </a:t>
            </a:r>
            <a:r>
              <a:rPr lang="ko-KR" altLang="en-US" sz="2400" b="1" dirty="0">
                <a:solidFill>
                  <a:schemeClr val="tx1"/>
                </a:solidFill>
              </a:rPr>
              <a:t>이란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4.1 EMR </a:t>
            </a:r>
            <a:r>
              <a:rPr lang="ko-KR" altLang="en-US" sz="1100" b="1" dirty="0">
                <a:solidFill>
                  <a:schemeClr val="tx1"/>
                </a:solidFill>
              </a:rPr>
              <a:t>소개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15938" y="2165307"/>
            <a:ext cx="5049837" cy="41549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The Apache Hadoop software library is a framework that allows for the </a:t>
            </a:r>
            <a:r>
              <a:rPr lang="en-US" altLang="ko-KR" sz="1600" b="1" u="sng" dirty="0">
                <a:solidFill>
                  <a:srgbClr val="C00000"/>
                </a:solidFill>
              </a:rPr>
              <a:t>distributed processing of large data sets</a:t>
            </a:r>
            <a:r>
              <a:rPr lang="en-US" altLang="ko-KR" sz="1600" dirty="0"/>
              <a:t> </a:t>
            </a:r>
            <a:r>
              <a:rPr lang="en-US" altLang="ko-KR" sz="1600" b="1" dirty="0">
                <a:solidFill>
                  <a:srgbClr val="C00000"/>
                </a:solidFill>
              </a:rPr>
              <a:t>across clusters of computers </a:t>
            </a:r>
            <a:r>
              <a:rPr lang="en-US" altLang="ko-KR" sz="1600" dirty="0"/>
              <a:t>using simple programming models. 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It is designed to scale up </a:t>
            </a:r>
            <a:r>
              <a:rPr lang="en-US" altLang="ko-KR" sz="1600" b="1" dirty="0">
                <a:solidFill>
                  <a:srgbClr val="C00000"/>
                </a:solidFill>
              </a:rPr>
              <a:t>from single servers to thousands of machines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rgbClr val="C00000"/>
                </a:solidFill>
              </a:rPr>
              <a:t>each offering local computation and storage. 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Rather than rely on hardware to deliver high-availability, the library itself is designed to detect and handle failures at the application layer .....</a:t>
            </a:r>
          </a:p>
        </p:txBody>
      </p:sp>
      <p:pic>
        <p:nvPicPr>
          <p:cNvPr id="3076" name="Picture 4" descr="Introduction To Apache Hadoop - Architecture, Ecosyste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00" y="2443625"/>
            <a:ext cx="4901919" cy="249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655414" y="5613645"/>
            <a:ext cx="49826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초기에는 </a:t>
            </a:r>
            <a:r>
              <a:rPr lang="en-US" altLang="ko-KR" sz="1400" dirty="0"/>
              <a:t>Hadoop</a:t>
            </a:r>
            <a:r>
              <a:rPr lang="ko-KR" altLang="en-US" sz="1400" dirty="0"/>
              <a:t>의 핵심 </a:t>
            </a:r>
            <a:r>
              <a:rPr lang="en-US" altLang="ko-KR" sz="1400" dirty="0"/>
              <a:t>Component</a:t>
            </a:r>
            <a:r>
              <a:rPr lang="ko-KR" altLang="en-US" sz="1400" dirty="0"/>
              <a:t>인 </a:t>
            </a:r>
            <a:r>
              <a:rPr lang="en-US" altLang="ko-KR" sz="1400" dirty="0"/>
              <a:t>YARN, HDFS, MR</a:t>
            </a:r>
            <a:r>
              <a:rPr lang="ko-KR" altLang="en-US" sz="1400" dirty="0"/>
              <a:t>을 </a:t>
            </a:r>
            <a:r>
              <a:rPr lang="en-US" altLang="ko-KR" sz="1400" dirty="0"/>
              <a:t>Hadoop</a:t>
            </a:r>
            <a:r>
              <a:rPr lang="ko-KR" altLang="en-US" sz="1400" dirty="0"/>
              <a:t>이라고 지칭했으나</a:t>
            </a:r>
            <a:r>
              <a:rPr lang="en-US" altLang="ko-KR" sz="1400" dirty="0"/>
              <a:t>, </a:t>
            </a:r>
            <a:r>
              <a:rPr lang="ko-KR" altLang="en-US" sz="1400" dirty="0"/>
              <a:t>최근에는 </a:t>
            </a:r>
            <a:r>
              <a:rPr lang="en-US" altLang="ko-KR" sz="1400" dirty="0"/>
              <a:t>Hadoop eco system</a:t>
            </a:r>
            <a:r>
              <a:rPr lang="ko-KR" altLang="en-US" sz="1400" dirty="0"/>
              <a:t>전체를 </a:t>
            </a:r>
            <a:r>
              <a:rPr lang="en-US" altLang="ko-KR" sz="1400" dirty="0"/>
              <a:t>Hadoop</a:t>
            </a:r>
            <a:r>
              <a:rPr lang="ko-KR" altLang="en-US" sz="1400" dirty="0"/>
              <a:t>으로 말하기도 함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Hadoop</a:t>
            </a:r>
            <a:r>
              <a:rPr lang="ko-KR" altLang="en-US" sz="1400" b="1" dirty="0">
                <a:solidFill>
                  <a:schemeClr val="tx1"/>
                </a:solidFill>
              </a:rPr>
              <a:t> 정의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Hadoop Eco System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07719" y="962025"/>
            <a:ext cx="10804356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대규모 데이터를 </a:t>
            </a:r>
            <a:r>
              <a:rPr lang="en-US" altLang="ko-KR" sz="2000" b="1" dirty="0">
                <a:solidFill>
                  <a:schemeClr val="tx1"/>
                </a:solidFill>
              </a:rPr>
              <a:t>Cluster</a:t>
            </a:r>
            <a:r>
              <a:rPr lang="ko-KR" altLang="en-US" sz="2000" b="1" dirty="0">
                <a:solidFill>
                  <a:schemeClr val="tx1"/>
                </a:solidFill>
              </a:rPr>
              <a:t>를 이용해 분산 처리하는 시스템</a:t>
            </a:r>
          </a:p>
        </p:txBody>
      </p:sp>
    </p:spTree>
    <p:extLst>
      <p:ext uri="{BB962C8B-B14F-4D97-AF65-F5344CB8AC3E}">
        <p14:creationId xmlns:p14="http://schemas.microsoft.com/office/powerpoint/2010/main" val="2136790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</a:rPr>
              <a:t>배경</a:t>
            </a:r>
            <a:r>
              <a:rPr lang="en-US" altLang="ko-KR" sz="2400" b="1" dirty="0">
                <a:solidFill>
                  <a:schemeClr val="tx1"/>
                </a:solidFill>
              </a:rPr>
              <a:t>) Hadoop - YARN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4.1 EMR </a:t>
            </a:r>
            <a:r>
              <a:rPr lang="ko-KR" altLang="en-US" sz="1100" b="1" dirty="0">
                <a:solidFill>
                  <a:schemeClr val="tx1"/>
                </a:solidFill>
              </a:rPr>
              <a:t>소개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635750" y="2022119"/>
            <a:ext cx="5030787" cy="4369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Resource Manager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Cluster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내 전체 자원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(Resource)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을 관리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Node manager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를 통해 자원 상태를 모니터링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각각의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Application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의 자원 요청을 </a:t>
            </a:r>
            <a:r>
              <a:rPr lang="ko-KR" altLang="en-US" sz="1200" b="1" dirty="0">
                <a:solidFill>
                  <a:srgbClr val="C00000"/>
                </a:solidFill>
                <a:latin typeface="+mj-ea"/>
              </a:rPr>
              <a:t>승인</a:t>
            </a:r>
            <a:endParaRPr lang="en-US" altLang="ko-KR" sz="12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Scheduler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Application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의 자원을 </a:t>
            </a:r>
            <a:r>
              <a:rPr lang="ko-KR" altLang="en-US" sz="1200" b="1" dirty="0">
                <a:solidFill>
                  <a:srgbClr val="C00000"/>
                </a:solidFill>
                <a:latin typeface="+mj-ea"/>
                <a:ea typeface="+mj-ea"/>
              </a:rPr>
              <a:t>배분하는 정책</a:t>
            </a:r>
            <a:endParaRPr lang="en-US" altLang="ko-KR" sz="12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FIFO, Fair, Capacity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와 같은 유형의 정책을 지원함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Application Master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Application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별로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개 씩 생성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Resource Manager ,Node Manager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등과 통신하여</a:t>
            </a:r>
            <a:br>
              <a:rPr lang="en-US" altLang="ko-KR" sz="1200" b="1" dirty="0">
                <a:solidFill>
                  <a:schemeClr val="tx1"/>
                </a:solidFill>
                <a:latin typeface="+mj-ea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application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수행을 위한 자원을 </a:t>
            </a:r>
            <a:r>
              <a:rPr lang="ko-KR" altLang="en-US" sz="1200" b="1" dirty="0">
                <a:solidFill>
                  <a:srgbClr val="C00000"/>
                </a:solidFill>
                <a:latin typeface="+mj-ea"/>
              </a:rPr>
              <a:t>요청</a:t>
            </a:r>
            <a:endParaRPr lang="en-US" altLang="ko-KR" sz="1200" b="1" dirty="0">
              <a:solidFill>
                <a:srgbClr val="C00000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작업 수행 중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Resource (Container)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를 관리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98826" y="962025"/>
            <a:ext cx="982214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YARN</a:t>
            </a:r>
            <a:r>
              <a:rPr lang="ko-KR" altLang="en-US" sz="2000" b="1" dirty="0">
                <a:solidFill>
                  <a:schemeClr val="tx1"/>
                </a:solidFill>
              </a:rPr>
              <a:t>은 </a:t>
            </a:r>
            <a:r>
              <a:rPr lang="en-US" altLang="ko-KR" sz="2000" b="1" dirty="0">
                <a:solidFill>
                  <a:schemeClr val="tx1"/>
                </a:solidFill>
              </a:rPr>
              <a:t>Cluster</a:t>
            </a:r>
            <a:r>
              <a:rPr lang="ko-KR" altLang="en-US" sz="2000" b="1" dirty="0">
                <a:solidFill>
                  <a:schemeClr val="tx1"/>
                </a:solidFill>
              </a:rPr>
              <a:t>의 </a:t>
            </a:r>
            <a:r>
              <a:rPr lang="en-US" altLang="ko-KR" sz="2000" b="1" dirty="0">
                <a:solidFill>
                  <a:schemeClr val="tx1"/>
                </a:solidFill>
              </a:rPr>
              <a:t>Resource</a:t>
            </a:r>
            <a:r>
              <a:rPr lang="ko-KR" altLang="en-US" sz="2000" b="1" dirty="0">
                <a:solidFill>
                  <a:schemeClr val="tx1"/>
                </a:solidFill>
              </a:rPr>
              <a:t>를 관리하고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작업을 스케줄링하는 핵심 역할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81" y="2363273"/>
            <a:ext cx="5345683" cy="313903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024686" y="6090403"/>
            <a:ext cx="410400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/>
              <a:t>이미지 출처 </a:t>
            </a:r>
            <a:r>
              <a:rPr lang="ko-KR" altLang="en-US" sz="1050" dirty="0" err="1"/>
              <a:t>https</a:t>
            </a:r>
            <a:r>
              <a:rPr lang="ko-KR" altLang="en-US" sz="1050" dirty="0"/>
              <a:t>://</a:t>
            </a:r>
            <a:r>
              <a:rPr lang="ko-KR" altLang="en-US" sz="1050" dirty="0" err="1"/>
              <a:t>www.edureka.co</a:t>
            </a:r>
            <a:r>
              <a:rPr lang="ko-KR" altLang="en-US" sz="1050" dirty="0"/>
              <a:t>/</a:t>
            </a:r>
            <a:r>
              <a:rPr lang="ko-KR" altLang="en-US" sz="1050" dirty="0" err="1"/>
              <a:t>blog</a:t>
            </a:r>
            <a:r>
              <a:rPr lang="ko-KR" altLang="en-US" sz="1050" dirty="0"/>
              <a:t>/</a:t>
            </a:r>
            <a:r>
              <a:rPr lang="ko-KR" altLang="en-US" sz="1050" dirty="0" err="1"/>
              <a:t>hadoop-yarn-tutorial</a:t>
            </a:r>
            <a:r>
              <a:rPr lang="ko-KR" altLang="en-US" sz="1050" dirty="0"/>
              <a:t>/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YARN </a:t>
            </a:r>
            <a:r>
              <a:rPr lang="ko-KR" altLang="en-US" sz="1400" b="1" dirty="0">
                <a:solidFill>
                  <a:schemeClr val="tx1"/>
                </a:solidFill>
              </a:rPr>
              <a:t>구성</a:t>
            </a:r>
          </a:p>
        </p:txBody>
      </p:sp>
    </p:spTree>
    <p:extLst>
      <p:ext uri="{BB962C8B-B14F-4D97-AF65-F5344CB8AC3E}">
        <p14:creationId xmlns:p14="http://schemas.microsoft.com/office/powerpoint/2010/main" val="4179275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</a:rPr>
              <a:t>배경</a:t>
            </a:r>
            <a:r>
              <a:rPr lang="en-US" altLang="ko-KR" sz="2400" b="1" dirty="0">
                <a:solidFill>
                  <a:schemeClr val="tx1"/>
                </a:solidFill>
              </a:rPr>
              <a:t>) Hadoop - HDFS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4.1 EMR </a:t>
            </a:r>
            <a:r>
              <a:rPr lang="ko-KR" altLang="en-US" sz="1100" b="1" dirty="0">
                <a:solidFill>
                  <a:schemeClr val="tx1"/>
                </a:solidFill>
              </a:rPr>
              <a:t>소개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https://www.researchgate.net/profile/Zhang-Jianbo-2/publication/348387085/figure/fig4/AS:981518453309440@1611023643650/The-overview-of-the-Hadoop-Distributed-File-System-HDFS.pp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78" y="2703931"/>
            <a:ext cx="5027372" cy="264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635750" y="2022119"/>
            <a:ext cx="5030787" cy="43692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dirty="0">
                <a:solidFill>
                  <a:schemeClr val="tx1"/>
                </a:solidFill>
                <a:latin typeface="+mj-ea"/>
                <a:ea typeface="+mj-ea"/>
              </a:rPr>
              <a:t>분산 저장 방식</a:t>
            </a:r>
            <a:endParaRPr lang="en-US" altLang="ko-KR" sz="1200" b="1" u="sng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하나의 데이터를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Cluster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내의 여러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Data Node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에 나누어 저장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데이터 조회 시 각각의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Node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에 저장된 내용이 조합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결합되어</a:t>
            </a:r>
            <a:b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활용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최대한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Node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내에서 해결하는 것은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App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의 역할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Data Node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에 부착된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Disk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의 총합이 최대 저장 가용 공간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rgbClr val="C00000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dirty="0">
                <a:solidFill>
                  <a:schemeClr val="tx1"/>
                </a:solidFill>
                <a:latin typeface="+mj-ea"/>
              </a:rPr>
              <a:t>블록 단위</a:t>
            </a: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</a:rPr>
              <a:t>중복 저장</a:t>
            </a:r>
            <a:endParaRPr lang="en-US" altLang="ko-KR" sz="1200" b="1" u="sng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데이터는 블록 사이즈 단위로 저장 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+mj-ea"/>
              </a:rPr>
              <a:t>e.g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, 128MB, 512MB)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동일한 블록이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Node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에 저장 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(Replication =3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인 경우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)</a:t>
            </a:r>
            <a:endParaRPr lang="en-US" altLang="ko-KR" sz="1200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512MB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블록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개 저장 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512 * 3 = 1.5GB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공간 필요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dirty="0">
                <a:solidFill>
                  <a:schemeClr val="tx1"/>
                </a:solidFill>
                <a:latin typeface="+mj-ea"/>
                <a:ea typeface="+mj-ea"/>
              </a:rPr>
              <a:t>내구성</a:t>
            </a:r>
            <a:endParaRPr lang="en-US" altLang="ko-KR" sz="1200" b="1" u="sng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Node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에 분산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중복 저장되므로 내구성 향상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Node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장애 시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나머지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개의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Node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의 데이터 이용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가능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Data Node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삭제 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decommission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작업 감안 필요</a:t>
            </a:r>
            <a:b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</a:b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lvl="1"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98826" y="962025"/>
            <a:ext cx="982214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HDFS</a:t>
            </a:r>
            <a:r>
              <a:rPr lang="ko-KR" altLang="en-US" sz="2000" b="1" dirty="0">
                <a:solidFill>
                  <a:schemeClr val="tx1"/>
                </a:solidFill>
              </a:rPr>
              <a:t>는 데이터를 각각의 </a:t>
            </a:r>
            <a:r>
              <a:rPr lang="en-US" altLang="ko-KR" sz="2000" b="1" dirty="0">
                <a:solidFill>
                  <a:schemeClr val="tx1"/>
                </a:solidFill>
              </a:rPr>
              <a:t>Node</a:t>
            </a:r>
            <a:r>
              <a:rPr lang="ko-KR" altLang="en-US" sz="2000" b="1" dirty="0">
                <a:solidFill>
                  <a:schemeClr val="tx1"/>
                </a:solidFill>
              </a:rPr>
              <a:t>에 분산 저장하는 파일 시스템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HDFS = Hadoop Distributed File System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4794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EMR = Managed Hadoop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07719" y="962025"/>
            <a:ext cx="10804356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직접 설치 관리해야 하는 부분을 설정만으로 가능하게 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4.1 EMR </a:t>
            </a:r>
            <a:r>
              <a:rPr lang="ko-KR" altLang="en-US" sz="1100" b="1" dirty="0">
                <a:solidFill>
                  <a:schemeClr val="tx1"/>
                </a:solidFill>
              </a:rPr>
              <a:t>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Hadoop</a:t>
            </a:r>
            <a:r>
              <a:rPr lang="ko-KR" altLang="en-US" sz="1400" b="1" dirty="0">
                <a:solidFill>
                  <a:schemeClr val="tx1"/>
                </a:solidFill>
              </a:rPr>
              <a:t> 구성 및 유지 단계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EMR (managed Hadoop)</a:t>
            </a:r>
            <a:r>
              <a:rPr lang="ko-KR" altLang="en-US" sz="1400" b="1" dirty="0">
                <a:solidFill>
                  <a:schemeClr val="tx1"/>
                </a:solidFill>
              </a:rPr>
              <a:t>의 관리 범위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25463" y="2022118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Hadoop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에 필요한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hardware, software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의 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  <a:ea typeface="+mj-ea"/>
              </a:rPr>
              <a:t>설치 및 운영의 사용자 책임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645276" y="2022120"/>
            <a:ext cx="5030787" cy="4467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Hadoop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에 필요한 전체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Layer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를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AWS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가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‘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관리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‘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해주는 서비스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537193" y="5027604"/>
            <a:ext cx="50190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ea"/>
              </a:rPr>
              <a:t>Hadoop </a:t>
            </a:r>
            <a:r>
              <a:rPr lang="ko-KR" altLang="en-US" sz="1200" b="1" dirty="0">
                <a:latin typeface="+mj-ea"/>
              </a:rPr>
              <a:t>구성의 모든 과정을 사용자가 수행</a:t>
            </a:r>
            <a:endParaRPr lang="en-US" altLang="ko-KR" sz="1200" b="1" dirty="0"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ea"/>
              </a:rPr>
              <a:t>Hardware </a:t>
            </a:r>
            <a:r>
              <a:rPr lang="ko-KR" altLang="en-US" sz="1200" b="1" dirty="0">
                <a:latin typeface="+mj-ea"/>
              </a:rPr>
              <a:t>구매 및 </a:t>
            </a:r>
            <a:r>
              <a:rPr lang="en-US" altLang="ko-KR" sz="1200" b="1" dirty="0">
                <a:latin typeface="+mj-ea"/>
              </a:rPr>
              <a:t>Cluster </a:t>
            </a:r>
            <a:r>
              <a:rPr lang="ko-KR" altLang="en-US" sz="1200" b="1" dirty="0">
                <a:latin typeface="+mj-ea"/>
              </a:rPr>
              <a:t>구성</a:t>
            </a:r>
            <a:endParaRPr lang="en-US" altLang="ko-KR" sz="1200" b="1" dirty="0"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ea"/>
              </a:rPr>
              <a:t>Hadoop </a:t>
            </a:r>
            <a:r>
              <a:rPr lang="ko-KR" altLang="en-US" sz="1200" b="1" dirty="0">
                <a:latin typeface="+mj-ea"/>
              </a:rPr>
              <a:t>및 관련 </a:t>
            </a:r>
            <a:r>
              <a:rPr lang="en-US" altLang="ko-KR" sz="1200" b="1" dirty="0">
                <a:latin typeface="+mj-ea"/>
              </a:rPr>
              <a:t>Application </a:t>
            </a:r>
            <a:r>
              <a:rPr lang="ko-KR" altLang="en-US" sz="1200" b="1" dirty="0">
                <a:latin typeface="+mj-ea"/>
              </a:rPr>
              <a:t>설치</a:t>
            </a:r>
            <a:endParaRPr lang="en-US" altLang="ko-KR" sz="1200" b="1" dirty="0"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ea"/>
              </a:rPr>
              <a:t>Application </a:t>
            </a:r>
            <a:r>
              <a:rPr lang="ko-KR" altLang="en-US" sz="1200" b="1" dirty="0">
                <a:latin typeface="+mj-ea"/>
              </a:rPr>
              <a:t>추가 및 업데이트</a:t>
            </a:r>
            <a:r>
              <a:rPr lang="en-US" altLang="ko-KR" sz="1200" b="1" dirty="0">
                <a:latin typeface="+mj-ea"/>
              </a:rPr>
              <a:t>, </a:t>
            </a:r>
            <a:r>
              <a:rPr lang="ko-KR" altLang="en-US" sz="1200" b="1" dirty="0">
                <a:latin typeface="+mj-ea"/>
              </a:rPr>
              <a:t>호환성 유지에 많은 공수</a:t>
            </a:r>
            <a:endParaRPr lang="en-US" altLang="ko-KR" sz="1200" b="1" dirty="0"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ea"/>
              </a:rPr>
              <a:t>hardware </a:t>
            </a:r>
            <a:r>
              <a:rPr lang="ko-KR" altLang="en-US" sz="1200" b="1" dirty="0">
                <a:latin typeface="+mj-ea"/>
              </a:rPr>
              <a:t>증설 및 </a:t>
            </a:r>
            <a:r>
              <a:rPr lang="en-US" altLang="ko-KR" sz="1200" b="1" dirty="0">
                <a:latin typeface="+mj-ea"/>
              </a:rPr>
              <a:t>Hadoop </a:t>
            </a:r>
            <a:r>
              <a:rPr lang="ko-KR" altLang="en-US" sz="1200" b="1" dirty="0">
                <a:latin typeface="+mj-ea"/>
              </a:rPr>
              <a:t>유지 관리</a:t>
            </a:r>
            <a:endParaRPr lang="en-US" altLang="ko-KR" sz="1200" b="1" dirty="0">
              <a:latin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620489" y="2651007"/>
            <a:ext cx="50498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ea"/>
              </a:rPr>
              <a:t>EMR</a:t>
            </a:r>
            <a:r>
              <a:rPr lang="ko-KR" altLang="en-US" sz="1200" b="1" dirty="0">
                <a:latin typeface="+mj-ea"/>
              </a:rPr>
              <a:t> 관리</a:t>
            </a:r>
            <a:r>
              <a:rPr lang="en-US" altLang="ko-KR" sz="1200" b="1" dirty="0">
                <a:latin typeface="+mj-ea"/>
              </a:rPr>
              <a:t> </a:t>
            </a:r>
            <a:r>
              <a:rPr lang="ko-KR" altLang="en-US" sz="1200" b="1" dirty="0">
                <a:latin typeface="+mj-ea"/>
              </a:rPr>
              <a:t>범위</a:t>
            </a:r>
            <a:endParaRPr lang="en-US" altLang="ko-KR" sz="1200" b="1" dirty="0"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ea"/>
              </a:rPr>
              <a:t>구동에 필요한 </a:t>
            </a:r>
            <a:r>
              <a:rPr lang="en-US" altLang="ko-KR" sz="1200" b="1" dirty="0">
                <a:latin typeface="+mj-ea"/>
              </a:rPr>
              <a:t>Hardware</a:t>
            </a:r>
            <a:r>
              <a:rPr lang="ko-KR" altLang="en-US" sz="1200" b="1" dirty="0">
                <a:latin typeface="+mj-ea"/>
              </a:rPr>
              <a:t>의 </a:t>
            </a:r>
            <a:r>
              <a:rPr lang="en-US" altLang="ko-KR" sz="1200" b="1" dirty="0">
                <a:latin typeface="+mj-ea"/>
              </a:rPr>
              <a:t>Provisioning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ea"/>
              </a:rPr>
              <a:t>Hadoop Cluster </a:t>
            </a:r>
            <a:r>
              <a:rPr lang="ko-KR" altLang="en-US" sz="1200" b="1" dirty="0">
                <a:latin typeface="+mj-ea"/>
              </a:rPr>
              <a:t>구성</a:t>
            </a:r>
            <a:endParaRPr lang="en-US" altLang="ko-KR" sz="1200" b="1" dirty="0">
              <a:latin typeface="+mj-ea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ea"/>
              </a:rPr>
              <a:t>Cluster setup + Hadoop Core </a:t>
            </a:r>
            <a:r>
              <a:rPr lang="ko-KR" altLang="en-US" sz="1200" b="1" dirty="0">
                <a:latin typeface="+mj-ea"/>
              </a:rPr>
              <a:t>설치</a:t>
            </a:r>
            <a:endParaRPr lang="en-US" altLang="ko-KR" sz="1200" b="1" dirty="0"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ea"/>
              </a:rPr>
              <a:t>사용자 선택 </a:t>
            </a:r>
            <a:r>
              <a:rPr lang="en-US" altLang="ko-KR" sz="1200" b="1" dirty="0">
                <a:latin typeface="+mj-ea"/>
              </a:rPr>
              <a:t>Application </a:t>
            </a:r>
            <a:r>
              <a:rPr lang="ko-KR" altLang="en-US" sz="1200" b="1" dirty="0">
                <a:latin typeface="+mj-ea"/>
              </a:rPr>
              <a:t>설치</a:t>
            </a:r>
            <a:endParaRPr lang="en-US" altLang="ko-KR" sz="1200" b="1" dirty="0">
              <a:latin typeface="+mj-ea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ea"/>
              </a:rPr>
              <a:t>신규 버전 지원을 위한 지속적인 </a:t>
            </a:r>
            <a:r>
              <a:rPr lang="en-US" altLang="ko-KR" sz="1200" b="1" dirty="0">
                <a:latin typeface="+mj-ea"/>
              </a:rPr>
              <a:t>update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ea"/>
              </a:rPr>
              <a:t>사용자 선택만으로 </a:t>
            </a:r>
            <a:r>
              <a:rPr lang="en-US" altLang="ko-KR" sz="1200" b="1" dirty="0">
                <a:latin typeface="+mj-ea"/>
              </a:rPr>
              <a:t>hardware </a:t>
            </a:r>
            <a:r>
              <a:rPr lang="ko-KR" altLang="en-US" sz="1200" b="1" dirty="0">
                <a:latin typeface="+mj-ea"/>
              </a:rPr>
              <a:t>증설 </a:t>
            </a:r>
            <a:r>
              <a:rPr lang="en-US" altLang="ko-KR" sz="1200" b="1" dirty="0">
                <a:latin typeface="+mj-ea"/>
              </a:rPr>
              <a:t>(Scale in/out </a:t>
            </a:r>
            <a:r>
              <a:rPr lang="ko-KR" altLang="en-US" sz="1200" b="1" dirty="0">
                <a:latin typeface="+mj-ea"/>
              </a:rPr>
              <a:t>가능</a:t>
            </a:r>
            <a:r>
              <a:rPr lang="en-US" altLang="ko-KR" sz="1200" b="1" dirty="0">
                <a:latin typeface="+mj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+mj-ea"/>
              </a:rPr>
              <a:t>EMR</a:t>
            </a:r>
            <a:r>
              <a:rPr lang="ko-KR" altLang="en-US" sz="1200" b="1" dirty="0">
                <a:latin typeface="+mj-ea"/>
              </a:rPr>
              <a:t> 관리</a:t>
            </a:r>
            <a:r>
              <a:rPr lang="en-US" altLang="ko-KR" sz="1200" b="1" dirty="0">
                <a:latin typeface="+mj-ea"/>
              </a:rPr>
              <a:t> </a:t>
            </a:r>
            <a:r>
              <a:rPr lang="ko-KR" altLang="en-US" sz="1200" b="1" dirty="0">
                <a:latin typeface="+mj-ea"/>
              </a:rPr>
              <a:t>범위 外</a:t>
            </a:r>
            <a:endParaRPr lang="en-US" altLang="ko-KR" sz="1200" b="1" dirty="0"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j-ea"/>
              </a:rPr>
              <a:t>각 </a:t>
            </a:r>
            <a:r>
              <a:rPr lang="en-US" altLang="ko-KR" sz="1200" b="1" dirty="0">
                <a:latin typeface="+mj-ea"/>
              </a:rPr>
              <a:t>Application</a:t>
            </a:r>
            <a:r>
              <a:rPr lang="ko-KR" altLang="en-US" sz="1200" b="1" dirty="0">
                <a:latin typeface="+mj-ea"/>
              </a:rPr>
              <a:t> 최적화 </a:t>
            </a:r>
            <a:r>
              <a:rPr lang="en-US" altLang="ko-KR" sz="1050" dirty="0">
                <a:latin typeface="+mj-ea"/>
              </a:rPr>
              <a:t>(</a:t>
            </a:r>
            <a:r>
              <a:rPr lang="en-US" altLang="ko-KR" sz="1050" dirty="0" err="1">
                <a:latin typeface="+mj-ea"/>
              </a:rPr>
              <a:t>e.g</a:t>
            </a:r>
            <a:r>
              <a:rPr lang="en-US" altLang="ko-KR" sz="1050" dirty="0">
                <a:latin typeface="+mj-ea"/>
              </a:rPr>
              <a:t> spark property </a:t>
            </a:r>
            <a:r>
              <a:rPr lang="ko-KR" altLang="en-US" sz="1050" dirty="0">
                <a:latin typeface="+mj-ea"/>
              </a:rPr>
              <a:t>정의</a:t>
            </a:r>
            <a:r>
              <a:rPr lang="en-US" altLang="ko-KR" sz="1050" dirty="0">
                <a:latin typeface="+mj-ea"/>
              </a:rPr>
              <a:t>, Job tuning)</a:t>
            </a:r>
            <a:endParaRPr lang="en-US" altLang="ko-KR" sz="1200" dirty="0">
              <a:latin typeface="+mj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33" y="2495729"/>
            <a:ext cx="5063417" cy="2447754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6039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EMR Layer </a:t>
            </a:r>
            <a:r>
              <a:rPr lang="ko-KR" altLang="en-US" sz="2400" b="1" dirty="0">
                <a:solidFill>
                  <a:schemeClr val="tx1"/>
                </a:solidFill>
              </a:rPr>
              <a:t>구성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45287" y="962025"/>
            <a:ext cx="892922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EMR</a:t>
            </a:r>
            <a:r>
              <a:rPr lang="ko-KR" altLang="en-US" sz="2000" b="1" dirty="0">
                <a:solidFill>
                  <a:schemeClr val="tx1"/>
                </a:solidFill>
              </a:rPr>
              <a:t>은 </a:t>
            </a:r>
            <a:r>
              <a:rPr lang="en-US" altLang="ko-KR" sz="2000" b="1" dirty="0">
                <a:solidFill>
                  <a:schemeClr val="tx1"/>
                </a:solidFill>
              </a:rPr>
              <a:t>Infra/Hadoop/Application</a:t>
            </a:r>
            <a:r>
              <a:rPr lang="ko-KR" altLang="en-US" sz="2000" b="1" dirty="0">
                <a:solidFill>
                  <a:schemeClr val="tx1"/>
                </a:solidFill>
              </a:rPr>
              <a:t>으로 구성되며</a:t>
            </a:r>
            <a:r>
              <a:rPr lang="en-US" altLang="ko-KR" sz="2000" b="1" dirty="0">
                <a:solidFill>
                  <a:schemeClr val="tx1"/>
                </a:solidFill>
              </a:rPr>
              <a:t>, Storage</a:t>
            </a:r>
            <a:r>
              <a:rPr lang="ko-KR" altLang="en-US" sz="2000" b="1" dirty="0">
                <a:solidFill>
                  <a:schemeClr val="tx1"/>
                </a:solidFill>
              </a:rPr>
              <a:t>는 분리된다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4.1 EMR </a:t>
            </a:r>
            <a:r>
              <a:rPr lang="ko-KR" altLang="en-US" sz="1100" b="1" dirty="0">
                <a:solidFill>
                  <a:schemeClr val="tx1"/>
                </a:solidFill>
              </a:rPr>
              <a:t>소개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EMR Layer </a:t>
            </a:r>
            <a:r>
              <a:rPr lang="ko-KR" altLang="en-US" sz="1400" b="1" dirty="0">
                <a:solidFill>
                  <a:schemeClr val="tx1"/>
                </a:solidFill>
              </a:rPr>
              <a:t>구성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645276" y="2022120"/>
            <a:ext cx="5030787" cy="2885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Application Layer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사용자가 필요로 하는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Workload Application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주요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Open Source Application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을 지원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Hadoop Layer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Hadoop Core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에 해당하는 영역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YARN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과 같은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Software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와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HDFS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로 구성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Infrastructure Layer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실제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Hadoop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과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Application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이 구동되는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Instance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 영역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AWS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에서 제공하는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EC2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와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Scaling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기능을 활용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Storage Layer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</a:rPr>
              <a:t>의 분리</a:t>
            </a:r>
            <a:endParaRPr lang="en-US" altLang="ko-KR" sz="1200" b="1" u="sng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EMR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과 분리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(decouple)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되어 독립적인 확장 가능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Data Lake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의 저장소 역할로 주로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S3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로 구성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On-</a:t>
            </a:r>
            <a:r>
              <a:rPr lang="en-US" altLang="ko-KR" sz="1200" b="1" dirty="0" err="1">
                <a:solidFill>
                  <a:schemeClr val="tx1"/>
                </a:solidFill>
                <a:latin typeface="+mj-ea"/>
              </a:rPr>
              <a:t>Prem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HDFS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를 대체 </a:t>
            </a:r>
            <a:r>
              <a:rPr lang="en-US" altLang="ko-KR" sz="900" dirty="0">
                <a:solidFill>
                  <a:schemeClr val="tx1"/>
                </a:solidFill>
                <a:latin typeface="+mj-ea"/>
              </a:rPr>
              <a:t>(HDFS</a:t>
            </a:r>
            <a:r>
              <a:rPr lang="ko-KR" altLang="en-US" sz="900" dirty="0">
                <a:solidFill>
                  <a:schemeClr val="tx1"/>
                </a:solidFill>
                <a:latin typeface="+mj-ea"/>
              </a:rPr>
              <a:t>는 </a:t>
            </a:r>
            <a:r>
              <a:rPr lang="en-US" altLang="ko-KR" sz="900" dirty="0">
                <a:solidFill>
                  <a:schemeClr val="tx1"/>
                </a:solidFill>
                <a:latin typeface="+mj-ea"/>
              </a:rPr>
              <a:t>EMR </a:t>
            </a:r>
            <a:r>
              <a:rPr lang="ko-KR" altLang="en-US" sz="900" dirty="0">
                <a:solidFill>
                  <a:schemeClr val="tx1"/>
                </a:solidFill>
                <a:latin typeface="+mj-ea"/>
              </a:rPr>
              <a:t>영역으로</a:t>
            </a:r>
            <a:r>
              <a:rPr lang="en-US" altLang="ko-KR" sz="900" dirty="0">
                <a:solidFill>
                  <a:schemeClr val="tx1"/>
                </a:solidFill>
                <a:latin typeface="+mj-ea"/>
              </a:rPr>
              <a:t>, EMR </a:t>
            </a:r>
            <a:r>
              <a:rPr lang="ko-KR" altLang="en-US" sz="900" dirty="0">
                <a:solidFill>
                  <a:schemeClr val="tx1"/>
                </a:solidFill>
                <a:latin typeface="+mj-ea"/>
              </a:rPr>
              <a:t>기능 유지 용도</a:t>
            </a:r>
            <a:r>
              <a:rPr lang="en-US" altLang="ko-KR" sz="900" dirty="0">
                <a:solidFill>
                  <a:schemeClr val="tx1"/>
                </a:solidFill>
                <a:latin typeface="+mj-ea"/>
              </a:rPr>
              <a:t>)</a:t>
            </a:r>
            <a:endParaRPr lang="ko-KR" altLang="en-US" sz="1200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45276" y="5010504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Storage Layer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654801" y="5416194"/>
            <a:ext cx="5030787" cy="10735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/>
              </a:solidFill>
              <a:latin typeface="+mj-ea"/>
            </a:endParaRPr>
          </a:p>
        </p:txBody>
      </p:sp>
      <p:cxnSp>
        <p:nvCxnSpPr>
          <p:cNvPr id="34" name="직선 연결선 33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698179" y="1879407"/>
            <a:ext cx="4355304" cy="967050"/>
          </a:xfrm>
          <a:prstGeom prst="roundRect">
            <a:avLst>
              <a:gd name="adj" fmla="val 86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Application</a:t>
            </a:r>
            <a:endParaRPr lang="ko-KR" altLang="en-US" sz="1200" b="1" u="sng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698179" y="2910002"/>
            <a:ext cx="4355304" cy="967050"/>
          </a:xfrm>
          <a:prstGeom prst="roundRect">
            <a:avLst>
              <a:gd name="adj" fmla="val 86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Hadoop</a:t>
            </a:r>
            <a:endParaRPr lang="ko-KR" altLang="en-US" sz="1200" b="1" u="sng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698179" y="3940597"/>
            <a:ext cx="4355304" cy="967050"/>
          </a:xfrm>
          <a:prstGeom prst="roundRect">
            <a:avLst>
              <a:gd name="adj" fmla="val 86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Infrastructure</a:t>
            </a:r>
            <a:endParaRPr lang="ko-KR" altLang="en-US" sz="1200" b="1" u="sng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030" name="Picture 6" descr="asf - Revision 1902384: /hadoop/common/tags/release-0.14.1/docs/logos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5" b="20611"/>
          <a:stretch/>
        </p:blipFill>
        <p:spPr bwMode="auto">
          <a:xfrm>
            <a:off x="1750197" y="3092808"/>
            <a:ext cx="2476014" cy="54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80" y="4248043"/>
            <a:ext cx="476033" cy="47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모서리가 둥근 직사각형 68"/>
          <p:cNvSpPr/>
          <p:nvPr/>
        </p:nvSpPr>
        <p:spPr>
          <a:xfrm>
            <a:off x="698179" y="5466269"/>
            <a:ext cx="4355304" cy="967050"/>
          </a:xfrm>
          <a:prstGeom prst="roundRect">
            <a:avLst>
              <a:gd name="adj" fmla="val 86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Storage</a:t>
            </a:r>
            <a:endParaRPr lang="ko-KR" altLang="en-US" sz="1200" b="1" u="sng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70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80" y="5772457"/>
            <a:ext cx="476033" cy="47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22" y="5772457"/>
            <a:ext cx="476033" cy="47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422" y="4248043"/>
            <a:ext cx="476033" cy="47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Graphic 5">
            <a:extLst>
              <a:ext uri="{FF2B5EF4-FFF2-40B4-BE49-F238E27FC236}">
                <a16:creationId xmlns:a16="http://schemas.microsoft.com/office/drawing/2014/main" id="{38622D4A-AB16-E74E-A250-BDBAAFFA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664" y="4248043"/>
            <a:ext cx="476033" cy="47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Graphic 25">
            <a:extLst>
              <a:ext uri="{FF2B5EF4-FFF2-40B4-BE49-F238E27FC236}">
                <a16:creationId xmlns:a16="http://schemas.microsoft.com/office/drawing/2014/main" id="{79E1EC93-B460-9A43-B445-61D672583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906" y="4248043"/>
            <a:ext cx="476033" cy="47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664" y="5772457"/>
            <a:ext cx="476033" cy="47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 descr="아파치 스파크 - 위키백과, 우리 모두의 백과사전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578" y="2227396"/>
            <a:ext cx="748521" cy="388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직선 화살표 연결선 22"/>
          <p:cNvCxnSpPr/>
          <p:nvPr/>
        </p:nvCxnSpPr>
        <p:spPr>
          <a:xfrm>
            <a:off x="5270014" y="1915274"/>
            <a:ext cx="0" cy="2992373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아파치 하이브 - 위키백과, 우리 모두의 백과사전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072" y="2200236"/>
            <a:ext cx="492139" cy="4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Presto Foundation Logo Vector - (.SVG + .PNG) - Logovtor.Com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03" b="20352"/>
          <a:stretch/>
        </p:blipFill>
        <p:spPr bwMode="auto">
          <a:xfrm>
            <a:off x="3015588" y="2297558"/>
            <a:ext cx="865292" cy="28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pache Flink with Stephan Ewen - Software Engineering Daily"/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2" r="21243"/>
          <a:stretch/>
        </p:blipFill>
        <p:spPr bwMode="auto">
          <a:xfrm>
            <a:off x="4014898" y="2234465"/>
            <a:ext cx="863791" cy="41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/>
          <p:cNvSpPr txBox="1"/>
          <p:nvPr/>
        </p:nvSpPr>
        <p:spPr>
          <a:xfrm rot="5400000">
            <a:off x="5194300" y="315630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EMR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5086647" y="1904807"/>
            <a:ext cx="3284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5100735" y="4907647"/>
            <a:ext cx="3284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위쪽/아래쪽 화살표 80"/>
          <p:cNvSpPr/>
          <p:nvPr/>
        </p:nvSpPr>
        <p:spPr>
          <a:xfrm>
            <a:off x="2726214" y="4972493"/>
            <a:ext cx="402447" cy="423776"/>
          </a:xfrm>
          <a:prstGeom prst="upDownArrow">
            <a:avLst>
              <a:gd name="adj1" fmla="val 45835"/>
              <a:gd name="adj2" fmla="val 25789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851180" y="466183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ec2</a:t>
            </a:r>
            <a:endParaRPr lang="ko-KR" altLang="en-US" sz="1100" dirty="0"/>
          </a:p>
        </p:txBody>
      </p:sp>
      <p:sp>
        <p:nvSpPr>
          <p:cNvPr id="90" name="TextBox 89"/>
          <p:cNvSpPr txBox="1"/>
          <p:nvPr/>
        </p:nvSpPr>
        <p:spPr>
          <a:xfrm>
            <a:off x="2750567" y="466183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ec2</a:t>
            </a:r>
            <a:endParaRPr lang="ko-KR" altLang="en-US" sz="1100" dirty="0"/>
          </a:p>
        </p:txBody>
      </p:sp>
      <p:sp>
        <p:nvSpPr>
          <p:cNvPr id="91" name="TextBox 90"/>
          <p:cNvSpPr txBox="1"/>
          <p:nvPr/>
        </p:nvSpPr>
        <p:spPr>
          <a:xfrm>
            <a:off x="3551631" y="4661837"/>
            <a:ext cx="4042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ec2</a:t>
            </a:r>
            <a:endParaRPr lang="ko-KR" altLang="en-US" sz="1100" dirty="0"/>
          </a:p>
        </p:txBody>
      </p:sp>
      <p:sp>
        <p:nvSpPr>
          <p:cNvPr id="92" name="TextBox 91"/>
          <p:cNvSpPr txBox="1"/>
          <p:nvPr/>
        </p:nvSpPr>
        <p:spPr>
          <a:xfrm>
            <a:off x="4283870" y="4661837"/>
            <a:ext cx="6238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scaling</a:t>
            </a:r>
            <a:endParaRPr lang="ko-KR" altLang="en-US" sz="1100" dirty="0"/>
          </a:p>
        </p:txBody>
      </p:sp>
      <p:sp>
        <p:nvSpPr>
          <p:cNvPr id="93" name="TextBox 92"/>
          <p:cNvSpPr txBox="1"/>
          <p:nvPr/>
        </p:nvSpPr>
        <p:spPr>
          <a:xfrm>
            <a:off x="1915086" y="6220249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s3</a:t>
            </a:r>
            <a:endParaRPr lang="ko-KR" altLang="en-US" sz="1100" dirty="0"/>
          </a:p>
        </p:txBody>
      </p:sp>
      <p:sp>
        <p:nvSpPr>
          <p:cNvPr id="94" name="TextBox 93"/>
          <p:cNvSpPr txBox="1"/>
          <p:nvPr/>
        </p:nvSpPr>
        <p:spPr>
          <a:xfrm>
            <a:off x="2765312" y="6220249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s3</a:t>
            </a:r>
            <a:endParaRPr lang="ko-KR" altLang="en-US" sz="1100" dirty="0"/>
          </a:p>
        </p:txBody>
      </p:sp>
      <p:sp>
        <p:nvSpPr>
          <p:cNvPr id="95" name="TextBox 94"/>
          <p:cNvSpPr txBox="1"/>
          <p:nvPr/>
        </p:nvSpPr>
        <p:spPr>
          <a:xfrm>
            <a:off x="3595872" y="6220249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s3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7721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848133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EMR Cluster </a:t>
            </a:r>
            <a:r>
              <a:rPr lang="ko-KR" altLang="en-US" sz="2400" b="1" dirty="0">
                <a:solidFill>
                  <a:schemeClr val="tx1"/>
                </a:solidFill>
              </a:rPr>
              <a:t>단계 별 주요 항목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45287" y="962025"/>
            <a:ext cx="892922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EMR </a:t>
            </a:r>
            <a:r>
              <a:rPr lang="ko-KR" altLang="en-US" sz="2000" b="1" dirty="0">
                <a:solidFill>
                  <a:schemeClr val="tx1"/>
                </a:solidFill>
              </a:rPr>
              <a:t>구성 과정을 통해 </a:t>
            </a:r>
            <a:r>
              <a:rPr lang="en-US" altLang="ko-KR" sz="2000" b="1" dirty="0">
                <a:solidFill>
                  <a:schemeClr val="tx1"/>
                </a:solidFill>
              </a:rPr>
              <a:t>AWS</a:t>
            </a:r>
            <a:r>
              <a:rPr lang="ko-KR" altLang="en-US" sz="2000" b="1" dirty="0">
                <a:solidFill>
                  <a:schemeClr val="tx1"/>
                </a:solidFill>
              </a:rPr>
              <a:t>의 주요 요소에 대한 이해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4.1 EMR </a:t>
            </a:r>
            <a:r>
              <a:rPr lang="ko-KR" altLang="en-US" sz="1100" b="1" dirty="0">
                <a:solidFill>
                  <a:schemeClr val="tx1"/>
                </a:solidFill>
              </a:rPr>
              <a:t>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EMR Cluster </a:t>
            </a:r>
            <a:r>
              <a:rPr lang="ko-KR" altLang="en-US" sz="1400" b="1" dirty="0">
                <a:solidFill>
                  <a:schemeClr val="tx1"/>
                </a:solidFill>
              </a:rPr>
              <a:t>구성 목록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25463" y="2022118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Software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EMR Version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선택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Application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선택 및 설정 방법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Meta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정보 저장소 선택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Hardware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Instance Group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구성 방식 선택 </a:t>
            </a:r>
            <a:r>
              <a:rPr lang="en-US" altLang="ko-KR" sz="1100" dirty="0">
                <a:solidFill>
                  <a:schemeClr val="tx1"/>
                </a:solidFill>
                <a:latin typeface="+mj-ea"/>
                <a:ea typeface="+mj-ea"/>
              </a:rPr>
              <a:t>(uniform vs fleet)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Instance Auto Scaling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선택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Instance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구매 방식 선택 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(On-Demand vs Spot Instance)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General &amp; Security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Security Group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을 통한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Network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수준의 접근 통제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635750" y="1616429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EMR Cluster </a:t>
            </a:r>
            <a:r>
              <a:rPr lang="ko-KR" altLang="en-US" sz="1400" b="1" dirty="0">
                <a:solidFill>
                  <a:schemeClr val="tx1"/>
                </a:solidFill>
              </a:rPr>
              <a:t>구성 이후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635750" y="2022116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dirty="0">
                <a:solidFill>
                  <a:schemeClr val="tx1"/>
                </a:solidFill>
                <a:latin typeface="+mj-ea"/>
                <a:ea typeface="+mj-ea"/>
              </a:rPr>
              <a:t>개발 도구</a:t>
            </a:r>
            <a:endParaRPr lang="en-US" altLang="ko-KR" sz="1200" b="1" u="sng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EMR notebook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실행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solidFill>
                  <a:schemeClr val="tx1"/>
                </a:solidFill>
                <a:latin typeface="+mj-ea"/>
                <a:ea typeface="+mj-ea"/>
              </a:rPr>
              <a:t>Jupyter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접속 및 대화형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spark program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실행 사례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dirty="0">
                <a:solidFill>
                  <a:schemeClr val="tx1"/>
                </a:solidFill>
                <a:latin typeface="+mj-ea"/>
                <a:ea typeface="+mj-ea"/>
              </a:rPr>
              <a:t>저비용 실습 환경 구성 방법</a:t>
            </a:r>
            <a:endParaRPr lang="en-US" altLang="ko-KR" sz="1200" b="1" u="sng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개인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소규모 실습을 위한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Cluster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구성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최소 사양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기능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/Syntax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학습 위주의 사용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4401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8" y="231775"/>
            <a:ext cx="8370887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EMR </a:t>
            </a:r>
            <a:r>
              <a:rPr lang="ko-KR" altLang="en-US" sz="2400" b="1" dirty="0">
                <a:solidFill>
                  <a:schemeClr val="tx1"/>
                </a:solidFill>
              </a:rPr>
              <a:t>구성 </a:t>
            </a:r>
            <a:r>
              <a:rPr lang="en-US" altLang="ko-KR" sz="2400" b="1" dirty="0">
                <a:solidFill>
                  <a:schemeClr val="tx1"/>
                </a:solidFill>
              </a:rPr>
              <a:t>1</a:t>
            </a:r>
            <a:r>
              <a:rPr lang="ko-KR" altLang="en-US" sz="2400" b="1" dirty="0">
                <a:solidFill>
                  <a:schemeClr val="tx1"/>
                </a:solidFill>
              </a:rPr>
              <a:t>단계 </a:t>
            </a:r>
            <a:r>
              <a:rPr lang="en-US" altLang="ko-KR" sz="2400" b="1" dirty="0">
                <a:solidFill>
                  <a:schemeClr val="tx1"/>
                </a:solidFill>
              </a:rPr>
              <a:t>(software)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45287" y="962025"/>
            <a:ext cx="892922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EMR</a:t>
            </a:r>
            <a:r>
              <a:rPr lang="ko-KR" altLang="en-US" sz="2000" b="1" dirty="0">
                <a:solidFill>
                  <a:schemeClr val="tx1"/>
                </a:solidFill>
              </a:rPr>
              <a:t> 포함할 </a:t>
            </a:r>
            <a:r>
              <a:rPr lang="en-US" altLang="ko-KR" sz="2000" b="1" dirty="0">
                <a:solidFill>
                  <a:schemeClr val="tx1"/>
                </a:solidFill>
              </a:rPr>
              <a:t>Application</a:t>
            </a:r>
            <a:r>
              <a:rPr lang="ko-KR" altLang="en-US" sz="2000" b="1" dirty="0">
                <a:solidFill>
                  <a:schemeClr val="tx1"/>
                </a:solidFill>
              </a:rPr>
              <a:t>을 선택하고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각각의 세부 항목을 설정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4.2 EMR - Software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Software </a:t>
            </a:r>
            <a:r>
              <a:rPr lang="ko-KR" altLang="en-US" sz="1400" b="1" dirty="0">
                <a:solidFill>
                  <a:schemeClr val="tx1"/>
                </a:solidFill>
              </a:rPr>
              <a:t>구성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구성 항목 별 설명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25463" y="2022118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내용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내용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내용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내용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45276" y="2022119"/>
            <a:ext cx="5030787" cy="4467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EMR version, Application 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</a:rPr>
              <a:t>선택</a:t>
            </a:r>
            <a:endParaRPr lang="en-US" altLang="ko-KR" sz="1200" b="1" u="sng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EMR Version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선택 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(version 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선택 시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선택 가능 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App 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변경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)</a:t>
            </a:r>
            <a:r>
              <a:rPr lang="ko-KR" altLang="en-US" sz="1000" b="1" dirty="0">
                <a:solidFill>
                  <a:schemeClr val="tx1"/>
                </a:solidFill>
                <a:latin typeface="+mj-ea"/>
              </a:rPr>
              <a:t> </a:t>
            </a:r>
            <a:endParaRPr lang="en-US" altLang="ko-KR" sz="10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Cluster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에 설치한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Application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선택</a:t>
            </a:r>
            <a:br>
              <a:rPr lang="en-US" altLang="ko-KR" sz="1200" b="1" dirty="0">
                <a:solidFill>
                  <a:schemeClr val="tx1"/>
                </a:solidFill>
                <a:latin typeface="+mj-ea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각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Application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version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은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EMR version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에 종속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(preset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개념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)</a:t>
            </a:r>
            <a:endParaRPr lang="en-US" altLang="ko-KR" sz="1200" dirty="0">
              <a:solidFill>
                <a:schemeClr val="tx1"/>
              </a:solidFill>
              <a:latin typeface="+mj-ea"/>
            </a:endParaRPr>
          </a:p>
          <a:p>
            <a:pPr lvl="1"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u="sng" dirty="0">
                <a:solidFill>
                  <a:schemeClr val="tx1"/>
                </a:solidFill>
                <a:latin typeface="+mj-ea"/>
              </a:rPr>
              <a:t>Multiple Master Node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/>
                </a:solidFill>
                <a:latin typeface="+mj-ea"/>
              </a:rPr>
              <a:t>Master Node HA </a:t>
            </a:r>
            <a:r>
              <a:rPr lang="ko-KR" altLang="en-US" sz="1200" dirty="0">
                <a:solidFill>
                  <a:schemeClr val="tx1"/>
                </a:solidFill>
                <a:latin typeface="+mj-ea"/>
              </a:rPr>
              <a:t>선택 가능 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(hardware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부분에서 상세 설명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)</a:t>
            </a:r>
            <a:br>
              <a:rPr lang="en-US" altLang="ko-KR" sz="1200" dirty="0">
                <a:solidFill>
                  <a:schemeClr val="tx1"/>
                </a:solidFill>
                <a:latin typeface="+mj-ea"/>
              </a:rPr>
            </a:br>
            <a:endParaRPr lang="en-US" altLang="ko-KR" sz="1200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AWS Glue Data Catalog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Data Lake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에 사용할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Meta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저장소 선택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선택 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Glue Data Catalog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사용 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+mj-ea"/>
              </a:rPr>
              <a:t>aws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솔루션 호환성 유리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)</a:t>
            </a:r>
            <a:endParaRPr lang="en-US" altLang="ko-KR" sz="1200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Hive meta store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사용 시 별도의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software setting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사용</a:t>
            </a:r>
            <a:br>
              <a:rPr lang="en-US" altLang="ko-KR" sz="1200" b="1" dirty="0">
                <a:solidFill>
                  <a:schemeClr val="tx1"/>
                </a:solidFill>
                <a:latin typeface="+mj-ea"/>
              </a:rPr>
            </a:b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Software Setting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Application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별 상세 설정은 사용자 책임 범위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EMR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은 사용자 설정을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Software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설치 시 </a:t>
            </a:r>
            <a:r>
              <a:rPr lang="ko-KR" altLang="en-US" sz="1200" b="1" dirty="0" err="1">
                <a:solidFill>
                  <a:schemeClr val="tx1"/>
                </a:solidFill>
                <a:latin typeface="+mj-ea"/>
              </a:rPr>
              <a:t>적용만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 대행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6" y="2228136"/>
            <a:ext cx="5519065" cy="358703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285903" y="2399410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285903" y="4204643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85903" y="4687952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579382" y="5736158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579382" y="2181224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579382" y="3549709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08483" y="4066143"/>
            <a:ext cx="2560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rgbClr val="C00000"/>
                </a:solidFill>
              </a:rPr>
              <a:t>EMR6.6.0</a:t>
            </a:r>
            <a:r>
              <a:rPr lang="ko-KR" altLang="en-US" sz="1200" b="1" i="1" dirty="0">
                <a:solidFill>
                  <a:srgbClr val="C00000"/>
                </a:solidFill>
              </a:rPr>
              <a:t>에서 </a:t>
            </a:r>
            <a:r>
              <a:rPr lang="en-US" altLang="ko-KR" sz="1200" b="1" i="1" dirty="0">
                <a:solidFill>
                  <a:srgbClr val="C00000"/>
                </a:solidFill>
              </a:rPr>
              <a:t>Spark</a:t>
            </a:r>
            <a:r>
              <a:rPr lang="ko-KR" altLang="en-US" sz="1200" b="1" i="1" dirty="0">
                <a:solidFill>
                  <a:srgbClr val="C00000"/>
                </a:solidFill>
              </a:rPr>
              <a:t>은 </a:t>
            </a:r>
            <a:r>
              <a:rPr lang="en-US" altLang="ko-KR" sz="1200" b="1" i="1" dirty="0">
                <a:solidFill>
                  <a:srgbClr val="C00000"/>
                </a:solidFill>
              </a:rPr>
              <a:t>3.2.0 </a:t>
            </a:r>
            <a:r>
              <a:rPr lang="ko-KR" altLang="en-US" sz="1200" b="1" i="1" dirty="0">
                <a:solidFill>
                  <a:srgbClr val="C00000"/>
                </a:solidFill>
              </a:rPr>
              <a:t>고정</a:t>
            </a:r>
          </a:p>
        </p:txBody>
      </p:sp>
      <p:sp>
        <p:nvSpPr>
          <p:cNvPr id="23" name="타원 22"/>
          <p:cNvSpPr/>
          <p:nvPr/>
        </p:nvSpPr>
        <p:spPr>
          <a:xfrm>
            <a:off x="6579382" y="4366673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85903" y="5145009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2713382" y="3797184"/>
            <a:ext cx="1095649" cy="230209"/>
          </a:xfrm>
          <a:prstGeom prst="rect">
            <a:avLst/>
          </a:prstGeom>
          <a:solidFill>
            <a:srgbClr val="FFFF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75159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62401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</a:rPr>
              <a:t>배경</a:t>
            </a:r>
            <a:r>
              <a:rPr lang="en-US" altLang="ko-KR" sz="2400" b="1" dirty="0">
                <a:solidFill>
                  <a:schemeClr val="tx1"/>
                </a:solidFill>
              </a:rPr>
              <a:t>) AWS EC2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98826" y="962025"/>
            <a:ext cx="982214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EC2</a:t>
            </a:r>
            <a:r>
              <a:rPr lang="ko-KR" altLang="en-US" sz="2000" b="1" dirty="0">
                <a:solidFill>
                  <a:schemeClr val="tx1"/>
                </a:solidFill>
              </a:rPr>
              <a:t>는 </a:t>
            </a:r>
            <a:r>
              <a:rPr lang="ko-KR" altLang="en-US" sz="2000" b="1" dirty="0" err="1">
                <a:solidFill>
                  <a:schemeClr val="tx1"/>
                </a:solidFill>
              </a:rPr>
              <a:t>클라우드</a:t>
            </a:r>
            <a:r>
              <a:rPr lang="ko-KR" altLang="en-US" sz="2000" b="1" dirty="0">
                <a:solidFill>
                  <a:schemeClr val="tx1"/>
                </a:solidFill>
              </a:rPr>
              <a:t> 컴퓨팅 서비스의 기본으로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가상화된 서버를 제공하는 서비스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1. Data Lake on AWS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68" y="4843334"/>
            <a:ext cx="5272141" cy="141797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968" y="2227811"/>
            <a:ext cx="5264598" cy="141797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75" y="2231924"/>
            <a:ext cx="5143921" cy="46084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7193" y="1858480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u="sng" dirty="0">
                <a:solidFill>
                  <a:srgbClr val="C00000"/>
                </a:solidFill>
              </a:rPr>
              <a:t>OS</a:t>
            </a:r>
            <a:endParaRPr lang="ko-KR" altLang="en-US" sz="1600" b="1" u="sng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90968" y="1858480"/>
            <a:ext cx="170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u="sng" dirty="0">
                <a:solidFill>
                  <a:srgbClr val="C00000"/>
                </a:solidFill>
              </a:rPr>
              <a:t>CPU + Memory</a:t>
            </a:r>
            <a:endParaRPr lang="ko-KR" altLang="en-US" sz="1600" b="1" u="sng" dirty="0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86825" y="2984847"/>
            <a:ext cx="12378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vCPU, Memory 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90968" y="4451978"/>
            <a:ext cx="1508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u="sng" dirty="0">
                <a:solidFill>
                  <a:srgbClr val="C00000"/>
                </a:solidFill>
              </a:rPr>
              <a:t>Storage (EBS)</a:t>
            </a:r>
            <a:endParaRPr lang="ko-KR" altLang="en-US" sz="1600" b="1" u="sng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26344" y="3645783"/>
            <a:ext cx="25299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Linux, </a:t>
            </a:r>
            <a:r>
              <a:rPr lang="en-US" altLang="ko-KR" sz="1100" b="1" dirty="0" err="1">
                <a:solidFill>
                  <a:srgbClr val="C00000"/>
                </a:solidFill>
              </a:rPr>
              <a:t>macOS</a:t>
            </a:r>
            <a:r>
              <a:rPr lang="en-US" altLang="ko-KR" sz="1100" b="1" dirty="0">
                <a:solidFill>
                  <a:srgbClr val="C00000"/>
                </a:solidFill>
              </a:rPr>
              <a:t>, Window </a:t>
            </a:r>
            <a:r>
              <a:rPr lang="ko-KR" altLang="en-US" sz="1100" b="1" dirty="0">
                <a:solidFill>
                  <a:srgbClr val="C00000"/>
                </a:solidFill>
              </a:rPr>
              <a:t>등을 지원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00923" y="5121433"/>
            <a:ext cx="37040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</a:rPr>
              <a:t>SSD, Magnetic </a:t>
            </a:r>
            <a:r>
              <a:rPr lang="ko-KR" altLang="en-US" sz="1100" b="1" dirty="0">
                <a:solidFill>
                  <a:srgbClr val="C00000"/>
                </a:solidFill>
              </a:rPr>
              <a:t>등의 </a:t>
            </a:r>
            <a:r>
              <a:rPr lang="en-US" altLang="ko-KR" sz="1100" b="1" dirty="0">
                <a:solidFill>
                  <a:srgbClr val="C00000"/>
                </a:solidFill>
              </a:rPr>
              <a:t>Block Storage </a:t>
            </a:r>
            <a:r>
              <a:rPr lang="ko-KR" altLang="en-US" sz="1100" b="1" dirty="0">
                <a:solidFill>
                  <a:srgbClr val="C00000"/>
                </a:solidFill>
              </a:rPr>
              <a:t>부착 가능</a:t>
            </a:r>
          </a:p>
        </p:txBody>
      </p:sp>
    </p:spTree>
    <p:extLst>
      <p:ext uri="{BB962C8B-B14F-4D97-AF65-F5344CB8AC3E}">
        <p14:creationId xmlns:p14="http://schemas.microsoft.com/office/powerpoint/2010/main" val="1743022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8" y="231775"/>
            <a:ext cx="8370887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</a:rPr>
              <a:t>백업</a:t>
            </a:r>
            <a:r>
              <a:rPr lang="en-US" altLang="ko-KR" sz="2400" b="1" dirty="0">
                <a:solidFill>
                  <a:schemeClr val="tx1"/>
                </a:solidFill>
              </a:rPr>
              <a:t>) Software Configuration </a:t>
            </a:r>
            <a:r>
              <a:rPr lang="ko-KR" altLang="en-US" sz="2400" b="1" dirty="0">
                <a:solidFill>
                  <a:schemeClr val="tx1"/>
                </a:solidFill>
              </a:rPr>
              <a:t>사례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45287" y="962025"/>
            <a:ext cx="892922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Application</a:t>
            </a:r>
            <a:r>
              <a:rPr lang="ko-KR" altLang="en-US" sz="2000" b="1" dirty="0">
                <a:solidFill>
                  <a:schemeClr val="tx1"/>
                </a:solidFill>
              </a:rPr>
              <a:t> 별 </a:t>
            </a:r>
            <a:r>
              <a:rPr lang="en-US" altLang="ko-KR" sz="2000" b="1" dirty="0">
                <a:solidFill>
                  <a:schemeClr val="tx1"/>
                </a:solidFill>
              </a:rPr>
              <a:t>property ‘</a:t>
            </a:r>
            <a:r>
              <a:rPr lang="ko-KR" altLang="en-US" sz="2000" b="1" dirty="0">
                <a:solidFill>
                  <a:schemeClr val="tx1"/>
                </a:solidFill>
              </a:rPr>
              <a:t>정의</a:t>
            </a:r>
            <a:r>
              <a:rPr lang="en-US" altLang="ko-KR" sz="2000" b="1" dirty="0">
                <a:solidFill>
                  <a:schemeClr val="tx1"/>
                </a:solidFill>
              </a:rPr>
              <a:t>’</a:t>
            </a:r>
            <a:r>
              <a:rPr lang="ko-KR" altLang="en-US" sz="2000" b="1" dirty="0">
                <a:solidFill>
                  <a:schemeClr val="tx1"/>
                </a:solidFill>
              </a:rPr>
              <a:t>는 사용자 책임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4.2 EMR - Software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7" y="1495483"/>
            <a:ext cx="9247495" cy="4994217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313363" y="4996934"/>
            <a:ext cx="6261651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Hadoop configure</a:t>
            </a:r>
          </a:p>
          <a:p>
            <a:endParaRPr lang="en-US" altLang="ko-KR" sz="1100" dirty="0"/>
          </a:p>
          <a:p>
            <a:r>
              <a:rPr lang="en-US" altLang="ko-KR" sz="1100" dirty="0"/>
              <a:t>https://</a:t>
            </a:r>
            <a:r>
              <a:rPr lang="en-US" altLang="ko-KR" sz="1100" dirty="0" err="1"/>
              <a:t>hadoop.apache.org</a:t>
            </a:r>
            <a:r>
              <a:rPr lang="en-US" altLang="ko-KR" sz="1100" dirty="0"/>
              <a:t>/docs/stable/</a:t>
            </a:r>
            <a:r>
              <a:rPr lang="en-US" altLang="ko-KR" sz="1100" dirty="0" err="1"/>
              <a:t>hadoop</a:t>
            </a:r>
            <a:r>
              <a:rPr lang="en-US" altLang="ko-KR" sz="1100" dirty="0"/>
              <a:t>-yarn/</a:t>
            </a:r>
            <a:r>
              <a:rPr lang="en-US" altLang="ko-KR" sz="1100" dirty="0" err="1"/>
              <a:t>hadoop</a:t>
            </a:r>
            <a:r>
              <a:rPr lang="en-US" altLang="ko-KR" sz="1100" dirty="0"/>
              <a:t>-yarn-site/</a:t>
            </a:r>
            <a:r>
              <a:rPr lang="en-US" altLang="ko-KR" sz="1100" dirty="0" err="1"/>
              <a:t>CapacityScheduler.html</a:t>
            </a:r>
            <a:endParaRPr lang="ko-KR" altLang="en-US" sz="1100" dirty="0"/>
          </a:p>
        </p:txBody>
      </p:sp>
      <p:sp>
        <p:nvSpPr>
          <p:cNvPr id="19" name="직사각형 18"/>
          <p:cNvSpPr/>
          <p:nvPr/>
        </p:nvSpPr>
        <p:spPr>
          <a:xfrm>
            <a:off x="5313363" y="2089075"/>
            <a:ext cx="5440776" cy="8156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application configure </a:t>
            </a:r>
          </a:p>
          <a:p>
            <a:endParaRPr lang="en-US" altLang="ko-KR" dirty="0"/>
          </a:p>
          <a:p>
            <a:r>
              <a:rPr lang="ko-KR" altLang="en-US" sz="1100" dirty="0" err="1"/>
              <a:t>https</a:t>
            </a:r>
            <a:r>
              <a:rPr lang="ko-KR" altLang="en-US" sz="1100" dirty="0"/>
              <a:t>://</a:t>
            </a:r>
            <a:r>
              <a:rPr lang="ko-KR" altLang="en-US" sz="1100" dirty="0" err="1"/>
              <a:t>spark.apache.org</a:t>
            </a:r>
            <a:r>
              <a:rPr lang="ko-KR" altLang="en-US" sz="1100" dirty="0"/>
              <a:t>/</a:t>
            </a:r>
            <a:r>
              <a:rPr lang="ko-KR" altLang="en-US" sz="1100" dirty="0" err="1"/>
              <a:t>docs</a:t>
            </a:r>
            <a:r>
              <a:rPr lang="ko-KR" altLang="en-US" sz="1100" dirty="0"/>
              <a:t>/</a:t>
            </a:r>
            <a:r>
              <a:rPr lang="ko-KR" altLang="en-US" sz="1100" dirty="0" err="1"/>
              <a:t>latest</a:t>
            </a:r>
            <a:r>
              <a:rPr lang="ko-KR" altLang="en-US" sz="1100" dirty="0"/>
              <a:t>/</a:t>
            </a:r>
            <a:r>
              <a:rPr lang="ko-KR" altLang="en-US" sz="1100" dirty="0" err="1"/>
              <a:t>configuration.html</a:t>
            </a:r>
            <a:endParaRPr lang="ko-KR" altLang="en-US" sz="1100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2979174" y="1877961"/>
            <a:ext cx="2334189" cy="65651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3146323" y="5416827"/>
            <a:ext cx="2071720" cy="11873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822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62401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</a:rPr>
              <a:t>배경</a:t>
            </a:r>
            <a:r>
              <a:rPr lang="en-US" altLang="ko-KR" sz="2400" b="1" dirty="0">
                <a:solidFill>
                  <a:schemeClr val="tx1"/>
                </a:solidFill>
              </a:rPr>
              <a:t>) EMR Node </a:t>
            </a:r>
            <a:r>
              <a:rPr lang="ko-KR" altLang="en-US" sz="2400" b="1" dirty="0">
                <a:solidFill>
                  <a:schemeClr val="tx1"/>
                </a:solidFill>
              </a:rPr>
              <a:t>유형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45287" y="962025"/>
            <a:ext cx="892922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EMR</a:t>
            </a:r>
            <a:r>
              <a:rPr lang="ko-KR" altLang="en-US" sz="2000" b="1" dirty="0">
                <a:solidFill>
                  <a:schemeClr val="tx1"/>
                </a:solidFill>
              </a:rPr>
              <a:t>은 </a:t>
            </a:r>
            <a:r>
              <a:rPr lang="en-US" altLang="ko-KR" sz="2000" b="1" dirty="0">
                <a:solidFill>
                  <a:schemeClr val="tx1"/>
                </a:solidFill>
              </a:rPr>
              <a:t>Hardware </a:t>
            </a:r>
            <a:r>
              <a:rPr lang="ko-KR" altLang="en-US" sz="2000" b="1" dirty="0">
                <a:solidFill>
                  <a:schemeClr val="tx1"/>
                </a:solidFill>
              </a:rPr>
              <a:t>관점에서 </a:t>
            </a:r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r>
              <a:rPr lang="ko-KR" altLang="en-US" sz="2000" b="1" dirty="0">
                <a:solidFill>
                  <a:schemeClr val="tx1"/>
                </a:solidFill>
              </a:rPr>
              <a:t>개의 </a:t>
            </a:r>
            <a:r>
              <a:rPr lang="en-US" altLang="ko-KR" sz="2000" b="1" dirty="0">
                <a:solidFill>
                  <a:schemeClr val="tx1"/>
                </a:solidFill>
              </a:rPr>
              <a:t>Node </a:t>
            </a:r>
            <a:r>
              <a:rPr lang="ko-KR" altLang="en-US" sz="2000" b="1" dirty="0">
                <a:solidFill>
                  <a:schemeClr val="tx1"/>
                </a:solidFill>
              </a:rPr>
              <a:t>유형으로 구성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4.3 EMR - Hardware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EMR Node </a:t>
            </a:r>
            <a:r>
              <a:rPr lang="ko-KR" altLang="en-US" sz="1400" b="1" dirty="0">
                <a:solidFill>
                  <a:schemeClr val="tx1"/>
                </a:solidFill>
              </a:rPr>
              <a:t>유형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Node </a:t>
            </a:r>
            <a:r>
              <a:rPr lang="ko-KR" altLang="en-US" sz="1400" b="1" dirty="0">
                <a:solidFill>
                  <a:schemeClr val="tx1"/>
                </a:solidFill>
              </a:rPr>
              <a:t>유형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별 역할 및 특징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25463" y="2022118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EMR Cluster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는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개의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Instance Group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으로 구성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45276" y="2022119"/>
            <a:ext cx="5030787" cy="4467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Master Node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EMR Cluster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를 관리하는 역할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Yarn, Resource Manager, Name Node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포함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Cluster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에 제출된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Job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의 상태 관리 및 모니터링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Shutdown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Cluster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가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Terminate</a:t>
            </a:r>
            <a:br>
              <a:rPr lang="en-US" altLang="ko-KR" sz="1200" b="1" dirty="0">
                <a:solidFill>
                  <a:schemeClr val="tx1"/>
                </a:solidFill>
                <a:latin typeface="+mj-ea"/>
              </a:rPr>
            </a:b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Core Node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실제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Job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을 실행하는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Node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HDFS Data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가 실제로 저장되는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Node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On-</a:t>
            </a:r>
            <a:r>
              <a:rPr lang="en-US" altLang="ko-KR" sz="1200" b="1" dirty="0" err="1">
                <a:solidFill>
                  <a:schemeClr val="tx1"/>
                </a:solidFill>
                <a:latin typeface="+mj-ea"/>
              </a:rPr>
              <a:t>Prem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 Hadoop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Data Node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와 유사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Master Node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와 함께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Cluster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 구동에 필수적인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Node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Task Node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Core Node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와 동일하게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Job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을 실행하지만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HDFS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가 없이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Computing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만 제공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Task Node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없이도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Cluster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운영은 가능함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1645287" y="2728074"/>
            <a:ext cx="3497229" cy="990600"/>
            <a:chOff x="1646572" y="2448338"/>
            <a:chExt cx="3497229" cy="990600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1646572" y="2448338"/>
              <a:ext cx="3497229" cy="990600"/>
            </a:xfrm>
            <a:prstGeom prst="roundRect">
              <a:avLst>
                <a:gd name="adj" fmla="val 864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136648" y="2745841"/>
              <a:ext cx="416186" cy="41618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775446" y="2945967"/>
            <a:ext cx="777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Master</a:t>
            </a:r>
          </a:p>
          <a:p>
            <a:pPr algn="ctr"/>
            <a:r>
              <a:rPr lang="en-US" altLang="ko-KR" sz="1400" b="1" dirty="0"/>
              <a:t> Node</a:t>
            </a:r>
            <a:endParaRPr lang="ko-KR" altLang="en-US" sz="1400" b="1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1645287" y="3867997"/>
            <a:ext cx="3497229" cy="1160877"/>
          </a:xfrm>
          <a:prstGeom prst="roundRect">
            <a:avLst>
              <a:gd name="adj" fmla="val 86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75446" y="4085891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Core</a:t>
            </a:r>
          </a:p>
          <a:p>
            <a:pPr algn="ctr"/>
            <a:r>
              <a:rPr lang="en-US" altLang="ko-KR" sz="1400" b="1" dirty="0"/>
              <a:t> Node</a:t>
            </a:r>
            <a:endParaRPr lang="ko-KR" altLang="en-US" sz="1400" b="1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1645287" y="5192853"/>
            <a:ext cx="3497229" cy="1125753"/>
          </a:xfrm>
          <a:prstGeom prst="roundRect">
            <a:avLst>
              <a:gd name="adj" fmla="val 864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75446" y="5472391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/>
              <a:t>Task</a:t>
            </a:r>
          </a:p>
          <a:p>
            <a:pPr algn="ctr"/>
            <a:r>
              <a:rPr lang="en-US" altLang="ko-KR" sz="1400" b="1" dirty="0"/>
              <a:t> Node</a:t>
            </a:r>
            <a:endParaRPr lang="ko-KR" altLang="en-US" sz="1400" b="1" dirty="0"/>
          </a:p>
        </p:txBody>
      </p:sp>
      <p:sp>
        <p:nvSpPr>
          <p:cNvPr id="71" name="직사각형 70"/>
          <p:cNvSpPr/>
          <p:nvPr/>
        </p:nvSpPr>
        <p:spPr>
          <a:xfrm>
            <a:off x="1950776" y="5456814"/>
            <a:ext cx="258418" cy="2584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300407" y="5456814"/>
            <a:ext cx="258418" cy="2584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650038" y="5456814"/>
            <a:ext cx="258418" cy="2584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999669" y="5456814"/>
            <a:ext cx="258418" cy="2584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950776" y="5802153"/>
            <a:ext cx="258418" cy="2584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300407" y="5802153"/>
            <a:ext cx="258418" cy="2584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650038" y="5802153"/>
            <a:ext cx="258418" cy="2584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999669" y="5802153"/>
            <a:ext cx="258418" cy="25841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3508595" y="5450635"/>
            <a:ext cx="258418" cy="2584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8226" y="5450635"/>
            <a:ext cx="258418" cy="2584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207857" y="5450635"/>
            <a:ext cx="258418" cy="2584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557488" y="5450635"/>
            <a:ext cx="258418" cy="2584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508595" y="5802153"/>
            <a:ext cx="258418" cy="2584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3858226" y="5802153"/>
            <a:ext cx="258418" cy="2584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4207857" y="5802153"/>
            <a:ext cx="258418" cy="2584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557488" y="5802153"/>
            <a:ext cx="258418" cy="25841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2036577" y="4021123"/>
            <a:ext cx="518507" cy="859164"/>
            <a:chOff x="2098221" y="4021123"/>
            <a:chExt cx="518507" cy="859164"/>
          </a:xfrm>
        </p:grpSpPr>
        <p:sp>
          <p:nvSpPr>
            <p:cNvPr id="3" name="순서도: 자기 디스크 2"/>
            <p:cNvSpPr/>
            <p:nvPr/>
          </p:nvSpPr>
          <p:spPr>
            <a:xfrm>
              <a:off x="2098221" y="4543879"/>
              <a:ext cx="518507" cy="336408"/>
            </a:xfrm>
            <a:prstGeom prst="flowChartMagneticDisk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1"/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bg1"/>
                  </a:solidFill>
                  <a:latin typeface="+mj-ea"/>
                  <a:ea typeface="+mj-ea"/>
                </a:rPr>
                <a:t>HDFS</a:t>
              </a:r>
              <a:endParaRPr lang="ko-KR" altLang="en-US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2128572" y="4021123"/>
              <a:ext cx="457805" cy="3329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직선 연결선 11"/>
            <p:cNvCxnSpPr>
              <a:stCxn id="88" idx="2"/>
              <a:endCxn id="3" idx="1"/>
            </p:cNvCxnSpPr>
            <p:nvPr/>
          </p:nvCxnSpPr>
          <p:spPr>
            <a:xfrm>
              <a:off x="2357475" y="4354071"/>
              <a:ext cx="0" cy="1898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그룹 92"/>
          <p:cNvGrpSpPr/>
          <p:nvPr/>
        </p:nvGrpSpPr>
        <p:grpSpPr>
          <a:xfrm>
            <a:off x="3116078" y="4018853"/>
            <a:ext cx="518507" cy="859164"/>
            <a:chOff x="2098221" y="4021123"/>
            <a:chExt cx="518507" cy="859164"/>
          </a:xfrm>
        </p:grpSpPr>
        <p:sp>
          <p:nvSpPr>
            <p:cNvPr id="94" name="순서도: 자기 디스크 93"/>
            <p:cNvSpPr/>
            <p:nvPr/>
          </p:nvSpPr>
          <p:spPr>
            <a:xfrm>
              <a:off x="2098221" y="4543879"/>
              <a:ext cx="518507" cy="336408"/>
            </a:xfrm>
            <a:prstGeom prst="flowChartMagneticDisk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1"/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bg1"/>
                  </a:solidFill>
                  <a:latin typeface="+mj-ea"/>
                  <a:ea typeface="+mj-ea"/>
                </a:rPr>
                <a:t>HDFS</a:t>
              </a:r>
              <a:endParaRPr lang="ko-KR" altLang="en-US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2128572" y="4021123"/>
              <a:ext cx="457805" cy="3329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96" name="직선 연결선 95"/>
            <p:cNvCxnSpPr>
              <a:stCxn id="95" idx="2"/>
              <a:endCxn id="94" idx="1"/>
            </p:cNvCxnSpPr>
            <p:nvPr/>
          </p:nvCxnSpPr>
          <p:spPr>
            <a:xfrm>
              <a:off x="2357475" y="4354071"/>
              <a:ext cx="0" cy="1898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그룹 96"/>
          <p:cNvGrpSpPr/>
          <p:nvPr/>
        </p:nvGrpSpPr>
        <p:grpSpPr>
          <a:xfrm>
            <a:off x="4195579" y="4016583"/>
            <a:ext cx="518507" cy="859164"/>
            <a:chOff x="2098221" y="4021123"/>
            <a:chExt cx="518507" cy="859164"/>
          </a:xfrm>
        </p:grpSpPr>
        <p:sp>
          <p:nvSpPr>
            <p:cNvPr id="98" name="순서도: 자기 디스크 97"/>
            <p:cNvSpPr/>
            <p:nvPr/>
          </p:nvSpPr>
          <p:spPr>
            <a:xfrm>
              <a:off x="2098221" y="4543879"/>
              <a:ext cx="518507" cy="336408"/>
            </a:xfrm>
            <a:prstGeom prst="flowChartMagneticDisk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 anchorCtr="1"/>
            <a:lstStyle/>
            <a:p>
              <a:pPr algn="ctr">
                <a:lnSpc>
                  <a:spcPct val="150000"/>
                </a:lnSpc>
              </a:pPr>
              <a:r>
                <a:rPr lang="en-US" altLang="ko-KR" sz="1050" dirty="0">
                  <a:solidFill>
                    <a:schemeClr val="bg1"/>
                  </a:solidFill>
                  <a:latin typeface="+mj-ea"/>
                  <a:ea typeface="+mj-ea"/>
                </a:rPr>
                <a:t>HDFS</a:t>
              </a:r>
              <a:endParaRPr lang="ko-KR" altLang="en-US" sz="12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2128572" y="4021123"/>
              <a:ext cx="457805" cy="33294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100" name="직선 연결선 99"/>
            <p:cNvCxnSpPr>
              <a:stCxn id="99" idx="2"/>
              <a:endCxn id="98" idx="1"/>
            </p:cNvCxnSpPr>
            <p:nvPr/>
          </p:nvCxnSpPr>
          <p:spPr>
            <a:xfrm>
              <a:off x="2357475" y="4354071"/>
              <a:ext cx="0" cy="18980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5179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62401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</a:rPr>
              <a:t>배경</a:t>
            </a:r>
            <a:r>
              <a:rPr lang="en-US" altLang="ko-KR" sz="2400" b="1" dirty="0">
                <a:solidFill>
                  <a:schemeClr val="tx1"/>
                </a:solidFill>
              </a:rPr>
              <a:t>) EMR Instance Group </a:t>
            </a:r>
            <a:r>
              <a:rPr lang="ko-KR" altLang="en-US" sz="2400" b="1" dirty="0">
                <a:solidFill>
                  <a:schemeClr val="tx1"/>
                </a:solidFill>
              </a:rPr>
              <a:t>구성 방식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45287" y="962025"/>
            <a:ext cx="892922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Uniform Instance Groups vs Instance Fleets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4.3 EMR - Hardware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Uniform Instance Groups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Instance Fleets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5463" y="4979504"/>
            <a:ext cx="5030787" cy="15101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하나의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Instance Group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에 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  <a:ea typeface="+mj-ea"/>
              </a:rPr>
              <a:t>하나의 </a:t>
            </a: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Instance Type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Group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내 모든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Instance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Type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이 동일하여 직관적인 이해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운영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dirty="0">
                <a:solidFill>
                  <a:schemeClr val="tx1"/>
                </a:solidFill>
                <a:latin typeface="+mj-ea"/>
              </a:rPr>
              <a:t>자원 사용 면에서 낭비되는 부분이 최소화</a:t>
            </a:r>
            <a:endParaRPr lang="en-US" altLang="ko-KR" sz="1200" b="1" u="sng" dirty="0">
              <a:solidFill>
                <a:schemeClr val="tx1"/>
              </a:solidFill>
              <a:latin typeface="+mj-ea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Spark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등의 실행 시 활용되지 않는 자원 최소화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Provisioning 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  <a:ea typeface="+mj-ea"/>
              </a:rPr>
              <a:t>실패 가능성 높은 단점</a:t>
            </a:r>
            <a:endParaRPr lang="en-US" altLang="ko-KR" sz="1200" b="1" u="sng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45276" y="4979504"/>
            <a:ext cx="5030787" cy="15101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하나의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Instance Group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에 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</a:rPr>
              <a:t>여러 </a:t>
            </a: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Instance Type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u="sng" dirty="0">
                <a:solidFill>
                  <a:schemeClr val="tx1"/>
                </a:solidFill>
                <a:latin typeface="+mj-ea"/>
              </a:rPr>
              <a:t>목표 용량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(core, mem)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과 </a:t>
            </a: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Instance Type(s)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만 선택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AZ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내 활용 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</a:rPr>
              <a:t>가능한 </a:t>
            </a: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instance type 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</a:rPr>
              <a:t>조합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으로 유연한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provisioning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 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Provisioning 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</a:rPr>
              <a:t>성공 가능성 최대화</a:t>
            </a:r>
            <a:endParaRPr lang="en-US" altLang="ko-KR" sz="1200" b="1" u="sng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자원 사용 면에서 낭비되는 부분 발생 여지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3074" name="Picture 2" descr="게임별곡 원조보다 더 유명해진 대항해시대 1편 | 한경닷컴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807" y="2307428"/>
            <a:ext cx="3539733" cy="24601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6683" y="2372348"/>
            <a:ext cx="781050" cy="5810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66318" y="2372348"/>
            <a:ext cx="781050" cy="58102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42471" y="2372348"/>
            <a:ext cx="781050" cy="58102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22106" y="2372348"/>
            <a:ext cx="781050" cy="581025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1741" y="2372348"/>
            <a:ext cx="781050" cy="581025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6683" y="2947023"/>
            <a:ext cx="781050" cy="58102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66318" y="2947023"/>
            <a:ext cx="781050" cy="581025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42471" y="2947023"/>
            <a:ext cx="781050" cy="581025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22106" y="2947023"/>
            <a:ext cx="781050" cy="581025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01741" y="2947023"/>
            <a:ext cx="781050" cy="58102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6683" y="3521698"/>
            <a:ext cx="781050" cy="581025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66318" y="3521698"/>
            <a:ext cx="781050" cy="581025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42471" y="3521698"/>
            <a:ext cx="781050" cy="581025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22106" y="3521698"/>
            <a:ext cx="781050" cy="581025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01741" y="3521698"/>
            <a:ext cx="781050" cy="581025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6683" y="4096373"/>
            <a:ext cx="781050" cy="581025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66318" y="4096373"/>
            <a:ext cx="781050" cy="581025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542471" y="4096373"/>
            <a:ext cx="781050" cy="581025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22106" y="4096373"/>
            <a:ext cx="781050" cy="581025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01741" y="4096373"/>
            <a:ext cx="781050" cy="581025"/>
          </a:xfrm>
          <a:prstGeom prst="rect">
            <a:avLst/>
          </a:prstGeom>
        </p:spPr>
      </p:pic>
      <p:cxnSp>
        <p:nvCxnSpPr>
          <p:cNvPr id="85" name="직선 연결선 84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3898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62401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EMR </a:t>
            </a:r>
            <a:r>
              <a:rPr lang="ko-KR" altLang="en-US" sz="2400" b="1" dirty="0">
                <a:solidFill>
                  <a:schemeClr val="tx1"/>
                </a:solidFill>
              </a:rPr>
              <a:t>구성 </a:t>
            </a:r>
            <a:r>
              <a:rPr lang="en-US" altLang="ko-KR" sz="2400" b="1" dirty="0">
                <a:solidFill>
                  <a:schemeClr val="tx1"/>
                </a:solidFill>
              </a:rPr>
              <a:t>2</a:t>
            </a:r>
            <a:r>
              <a:rPr lang="ko-KR" altLang="en-US" sz="2400" b="1" dirty="0">
                <a:solidFill>
                  <a:schemeClr val="tx1"/>
                </a:solidFill>
              </a:rPr>
              <a:t>단계 </a:t>
            </a:r>
            <a:r>
              <a:rPr lang="en-US" altLang="ko-KR" sz="2400" b="1" dirty="0">
                <a:solidFill>
                  <a:schemeClr val="tx1"/>
                </a:solidFill>
              </a:rPr>
              <a:t>(hardware-Instance Group)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45287" y="962025"/>
            <a:ext cx="892922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EMR</a:t>
            </a:r>
            <a:r>
              <a:rPr lang="ko-KR" altLang="en-US" sz="2000" b="1" dirty="0">
                <a:solidFill>
                  <a:schemeClr val="tx1"/>
                </a:solidFill>
              </a:rPr>
              <a:t>을 구성하는 실제 </a:t>
            </a:r>
            <a:r>
              <a:rPr lang="en-US" altLang="ko-KR" sz="2000" b="1" dirty="0">
                <a:solidFill>
                  <a:schemeClr val="tx1"/>
                </a:solidFill>
              </a:rPr>
              <a:t>hardware</a:t>
            </a:r>
            <a:r>
              <a:rPr lang="ko-KR" altLang="en-US" sz="2000" b="1" dirty="0">
                <a:solidFill>
                  <a:schemeClr val="tx1"/>
                </a:solidFill>
              </a:rPr>
              <a:t>의 </a:t>
            </a:r>
            <a:r>
              <a:rPr lang="en-US" altLang="ko-KR" sz="2000" b="1" dirty="0">
                <a:solidFill>
                  <a:schemeClr val="tx1"/>
                </a:solidFill>
              </a:rPr>
              <a:t>provisioning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4.3 EMR - Hardware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Instance Group </a:t>
            </a:r>
            <a:r>
              <a:rPr lang="ko-KR" altLang="en-US" sz="1400" b="1" dirty="0">
                <a:solidFill>
                  <a:schemeClr val="tx1"/>
                </a:solidFill>
              </a:rPr>
              <a:t>구성 방식 및 </a:t>
            </a:r>
            <a:r>
              <a:rPr lang="en-US" altLang="ko-KR" sz="1400" b="1" dirty="0">
                <a:solidFill>
                  <a:schemeClr val="tx1"/>
                </a:solidFill>
              </a:rPr>
              <a:t>Group </a:t>
            </a:r>
            <a:r>
              <a:rPr lang="ko-KR" altLang="en-US" sz="1400" b="1" dirty="0">
                <a:solidFill>
                  <a:schemeClr val="tx1"/>
                </a:solidFill>
              </a:rPr>
              <a:t>별 설정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Instance Group </a:t>
            </a:r>
            <a:r>
              <a:rPr lang="ko-KR" altLang="en-US" sz="1400" b="1" dirty="0">
                <a:solidFill>
                  <a:schemeClr val="tx1"/>
                </a:solidFill>
              </a:rPr>
              <a:t>설정 항목 별 설명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25463" y="2022118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내용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내용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내용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내용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45276" y="2022119"/>
            <a:ext cx="5030787" cy="4467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Instance Group Configuration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앞에서 설명한 내용을 참고하여 선택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선택한 방식은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Cluster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단위로 적용됨</a:t>
            </a:r>
            <a:br>
              <a:rPr lang="en-US" altLang="ko-KR" sz="1200" b="1" dirty="0">
                <a:solidFill>
                  <a:schemeClr val="tx1"/>
                </a:solidFill>
                <a:latin typeface="+mj-ea"/>
              </a:rPr>
            </a:b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Cluster Node and Instances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Instance Group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별로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instance type(s)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과 상세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spec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을 설정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Instance Type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설정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Type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선택 시 </a:t>
            </a:r>
            <a:r>
              <a:rPr lang="en-US" altLang="ko-KR" sz="1200" b="1" dirty="0" err="1">
                <a:solidFill>
                  <a:schemeClr val="tx1"/>
                </a:solidFill>
                <a:latin typeface="+mj-ea"/>
              </a:rPr>
              <a:t>vcore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와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memory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는 고정됨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EBS size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는 변경 가능함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Instance Count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설정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Cluster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기동 시 초기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Instance </a:t>
            </a:r>
            <a:r>
              <a:rPr lang="ko-KR" altLang="en-US" sz="1200" b="1" dirty="0" err="1">
                <a:solidFill>
                  <a:schemeClr val="tx1"/>
                </a:solidFill>
                <a:latin typeface="+mj-ea"/>
              </a:rPr>
              <a:t>갯수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 설정 </a:t>
            </a:r>
            <a:r>
              <a:rPr lang="en-US" altLang="ko-KR" sz="1050" dirty="0">
                <a:solidFill>
                  <a:schemeClr val="tx1"/>
                </a:solidFill>
                <a:latin typeface="+mj-ea"/>
              </a:rPr>
              <a:t>(resize </a:t>
            </a:r>
            <a:r>
              <a:rPr lang="ko-KR" altLang="en-US" sz="1050" dirty="0">
                <a:solidFill>
                  <a:schemeClr val="tx1"/>
                </a:solidFill>
                <a:latin typeface="+mj-ea"/>
              </a:rPr>
              <a:t>가능</a:t>
            </a:r>
            <a:r>
              <a:rPr lang="en-US" altLang="ko-KR" sz="1050" dirty="0">
                <a:solidFill>
                  <a:schemeClr val="tx1"/>
                </a:solidFill>
                <a:latin typeface="+mj-ea"/>
              </a:rPr>
              <a:t>)</a:t>
            </a:r>
            <a:endParaRPr lang="en-US" altLang="ko-KR" sz="1200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Purchasing option (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구매 옵션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)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설정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On-Demand vs Spot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Node Type, workload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유형에 따라 선택해야 함 </a:t>
            </a:r>
            <a:br>
              <a:rPr lang="en-US" altLang="ko-KR" sz="1200" b="1" dirty="0">
                <a:solidFill>
                  <a:schemeClr val="tx1"/>
                </a:solidFill>
                <a:latin typeface="+mj-ea"/>
              </a:rPr>
            </a:b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뒤에서 설명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)</a:t>
            </a:r>
            <a:endParaRPr lang="en-US" altLang="ko-KR" sz="1200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6" y="3685681"/>
            <a:ext cx="5735777" cy="286101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93" y="2032140"/>
            <a:ext cx="5668230" cy="1589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284314" y="3631235"/>
            <a:ext cx="2141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>
                <a:solidFill>
                  <a:srgbClr val="C00000"/>
                </a:solidFill>
              </a:rPr>
              <a:t>uniform group </a:t>
            </a:r>
            <a:r>
              <a:rPr lang="ko-KR" altLang="en-US" sz="1200" i="1" dirty="0">
                <a:solidFill>
                  <a:srgbClr val="C00000"/>
                </a:solidFill>
              </a:rPr>
              <a:t>선택 시 화면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83609" y="6267146"/>
            <a:ext cx="17315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i="1" dirty="0">
                <a:solidFill>
                  <a:srgbClr val="C00000"/>
                </a:solidFill>
              </a:rPr>
              <a:t>현재 시점의 </a:t>
            </a:r>
            <a:r>
              <a:rPr lang="en-US" altLang="ko-KR" sz="1200" i="1" dirty="0">
                <a:solidFill>
                  <a:srgbClr val="C00000"/>
                </a:solidFill>
              </a:rPr>
              <a:t>spot </a:t>
            </a:r>
            <a:r>
              <a:rPr lang="ko-KR" altLang="en-US" sz="1200" i="1" dirty="0">
                <a:solidFill>
                  <a:srgbClr val="C00000"/>
                </a:solidFill>
              </a:rPr>
              <a:t>시세</a:t>
            </a:r>
          </a:p>
        </p:txBody>
      </p:sp>
      <p:sp>
        <p:nvSpPr>
          <p:cNvPr id="18" name="타원 17"/>
          <p:cNvSpPr/>
          <p:nvPr/>
        </p:nvSpPr>
        <p:spPr>
          <a:xfrm>
            <a:off x="1066953" y="2376970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304828" y="4244210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589497" y="2181224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589497" y="3255604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8713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62401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</a:rPr>
              <a:t>백업</a:t>
            </a:r>
            <a:r>
              <a:rPr lang="en-US" altLang="ko-KR" sz="2400" b="1" dirty="0">
                <a:solidFill>
                  <a:schemeClr val="tx1"/>
                </a:solidFill>
              </a:rPr>
              <a:t>) Instance Fleet </a:t>
            </a:r>
            <a:r>
              <a:rPr lang="ko-KR" altLang="en-US" sz="2400" b="1" dirty="0">
                <a:solidFill>
                  <a:schemeClr val="tx1"/>
                </a:solidFill>
              </a:rPr>
              <a:t>사례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45287" y="962025"/>
            <a:ext cx="892922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Instance Fleet</a:t>
            </a:r>
            <a:r>
              <a:rPr lang="ko-KR" altLang="en-US" sz="2000" b="1" dirty="0">
                <a:solidFill>
                  <a:schemeClr val="tx1"/>
                </a:solidFill>
              </a:rPr>
              <a:t>은 </a:t>
            </a:r>
            <a:r>
              <a:rPr lang="en-US" altLang="ko-KR" sz="2000" b="1" dirty="0">
                <a:solidFill>
                  <a:schemeClr val="tx1"/>
                </a:solidFill>
              </a:rPr>
              <a:t>Instance </a:t>
            </a:r>
            <a:r>
              <a:rPr lang="ko-KR" altLang="en-US" sz="2000" b="1" dirty="0">
                <a:solidFill>
                  <a:schemeClr val="tx1"/>
                </a:solidFill>
              </a:rPr>
              <a:t>수가 아닌 </a:t>
            </a:r>
            <a:r>
              <a:rPr lang="en-US" altLang="ko-KR" sz="2000" b="1" dirty="0">
                <a:solidFill>
                  <a:schemeClr val="tx1"/>
                </a:solidFill>
              </a:rPr>
              <a:t>Unit </a:t>
            </a:r>
            <a:r>
              <a:rPr lang="ko-KR" altLang="en-US" sz="2000" b="1" dirty="0">
                <a:solidFill>
                  <a:schemeClr val="tx1"/>
                </a:solidFill>
              </a:rPr>
              <a:t>단위로 설정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4.3 EMR - Hardware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Instance Fleet </a:t>
            </a:r>
            <a:r>
              <a:rPr lang="ko-KR" altLang="en-US" sz="1400" b="1" dirty="0">
                <a:solidFill>
                  <a:schemeClr val="tx1"/>
                </a:solidFill>
              </a:rPr>
              <a:t>상세 설정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목표 용량 설정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25463" y="2022118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45276" y="2022119"/>
            <a:ext cx="5030787" cy="4467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Instance Type(s)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선택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Instance Group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별로 목표 용량 설정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Unit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이라는 단위를 정의하여 설정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어떤 값을 사용해도 되나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일반적으로 </a:t>
            </a:r>
            <a:r>
              <a:rPr lang="en-US" altLang="ko-KR" sz="1200" b="1" dirty="0" err="1">
                <a:solidFill>
                  <a:schemeClr val="tx1"/>
                </a:solidFill>
                <a:latin typeface="+mj-ea"/>
              </a:rPr>
              <a:t>vCore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사용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Instance Type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을 몇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unit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으로 할지를 정의하고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Provisioning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목표는 몇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unit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일지를 설정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Instance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조합으로 해당 목표를 구현 </a:t>
            </a:r>
            <a:r>
              <a:rPr lang="en-US" altLang="ko-KR" sz="900" dirty="0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+mj-ea"/>
              </a:rPr>
              <a:t>상황에 맞추어 자동으로</a:t>
            </a:r>
            <a:r>
              <a:rPr lang="en-US" altLang="ko-KR" sz="900" dirty="0">
                <a:solidFill>
                  <a:schemeClr val="tx1"/>
                </a:solidFill>
                <a:latin typeface="+mj-ea"/>
              </a:rPr>
              <a:t>)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4824"/>
          <a:stretch/>
        </p:blipFill>
        <p:spPr>
          <a:xfrm>
            <a:off x="990212" y="2062412"/>
            <a:ext cx="3949535" cy="466326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881425" y="4543494"/>
            <a:ext cx="1885505" cy="19754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7595" y="6118121"/>
            <a:ext cx="23684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rgbClr val="C00000"/>
                </a:solidFill>
              </a:rPr>
              <a:t>2</a:t>
            </a:r>
            <a:r>
              <a:rPr lang="ko-KR" altLang="en-US" sz="1200" b="1" i="1" dirty="0">
                <a:solidFill>
                  <a:srgbClr val="C00000"/>
                </a:solidFill>
              </a:rPr>
              <a:t>개 이상의 </a:t>
            </a:r>
            <a:r>
              <a:rPr lang="en-US" altLang="ko-KR" sz="1200" b="1" i="1" dirty="0">
                <a:solidFill>
                  <a:srgbClr val="C00000"/>
                </a:solidFill>
              </a:rPr>
              <a:t>Instance Type </a:t>
            </a:r>
            <a:r>
              <a:rPr lang="ko-KR" altLang="en-US" sz="1200" b="1" i="1" dirty="0">
                <a:solidFill>
                  <a:srgbClr val="C00000"/>
                </a:solidFill>
              </a:rPr>
              <a:t>선택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09125" y="3152001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i="1" dirty="0">
                <a:solidFill>
                  <a:srgbClr val="C00000"/>
                </a:solidFill>
              </a:rPr>
              <a:t>목표 용량 설정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418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62401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</a:rPr>
              <a:t>백업</a:t>
            </a:r>
            <a:r>
              <a:rPr lang="en-US" altLang="ko-KR" sz="2400" b="1" dirty="0">
                <a:solidFill>
                  <a:schemeClr val="tx1"/>
                </a:solidFill>
              </a:rPr>
              <a:t>) EC2 </a:t>
            </a:r>
            <a:r>
              <a:rPr lang="ko-KR" altLang="en-US" sz="2400" b="1" dirty="0">
                <a:solidFill>
                  <a:schemeClr val="tx1"/>
                </a:solidFill>
              </a:rPr>
              <a:t>구매 옵션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45287" y="962025"/>
            <a:ext cx="892922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Spot Instance</a:t>
            </a:r>
            <a:r>
              <a:rPr lang="ko-KR" altLang="en-US" sz="2000" b="1" dirty="0">
                <a:solidFill>
                  <a:schemeClr val="tx1"/>
                </a:solidFill>
              </a:rPr>
              <a:t>는 대규모 </a:t>
            </a:r>
            <a:r>
              <a:rPr lang="en-US" altLang="ko-KR" sz="2000" b="1" dirty="0">
                <a:solidFill>
                  <a:schemeClr val="tx1"/>
                </a:solidFill>
              </a:rPr>
              <a:t>workload </a:t>
            </a:r>
            <a:r>
              <a:rPr lang="ko-KR" altLang="en-US" sz="2000" b="1" dirty="0">
                <a:solidFill>
                  <a:schemeClr val="tx1"/>
                </a:solidFill>
              </a:rPr>
              <a:t>구현을 위한 비용 효율적인 방안을 제공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4.3 EMR - Hardware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EC2 </a:t>
            </a:r>
            <a:r>
              <a:rPr lang="ko-KR" altLang="en-US" sz="1400" b="1" dirty="0">
                <a:solidFill>
                  <a:schemeClr val="tx1"/>
                </a:solidFill>
              </a:rPr>
              <a:t>구매 방식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On-Demand </a:t>
            </a:r>
            <a:r>
              <a:rPr lang="ko-KR" altLang="en-US" sz="1400" b="1" dirty="0">
                <a:solidFill>
                  <a:schemeClr val="tx1"/>
                </a:solidFill>
              </a:rPr>
              <a:t>대비 </a:t>
            </a:r>
            <a:r>
              <a:rPr lang="en-US" altLang="ko-KR" sz="1400" b="1" dirty="0">
                <a:solidFill>
                  <a:schemeClr val="tx1"/>
                </a:solidFill>
              </a:rPr>
              <a:t>70% </a:t>
            </a:r>
            <a:r>
              <a:rPr lang="ko-KR" altLang="en-US" sz="1400" b="1" dirty="0">
                <a:solidFill>
                  <a:schemeClr val="tx1"/>
                </a:solidFill>
              </a:rPr>
              <a:t>이상 저렴한 비용의 </a:t>
            </a:r>
            <a:r>
              <a:rPr lang="en-US" altLang="ko-KR" sz="1400" b="1" dirty="0">
                <a:solidFill>
                  <a:schemeClr val="tx1"/>
                </a:solidFill>
              </a:rPr>
              <a:t>Spot </a:t>
            </a:r>
            <a:r>
              <a:rPr lang="en-US" altLang="ko-KR" sz="1400" b="1" dirty="0" err="1">
                <a:solidFill>
                  <a:schemeClr val="tx1"/>
                </a:solidFill>
              </a:rPr>
              <a:t>Instasnce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9750" y="2022121"/>
            <a:ext cx="5030787" cy="4467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On-Demand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EC2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를 정가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定價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로 구매하여 사용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특별한 사유가 없는 한 즉시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provisioning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구매 후 지속 사용 가능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사용자 소유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안정적으로 중단없이 운영해야 하는 경우에 적합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lvl="1"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Spot Instance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판매 후 남는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EC2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를 저렴한 비용에 구매하여 사용 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최대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90%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까지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)</a:t>
            </a:r>
            <a:endParaRPr lang="en-US" altLang="ko-KR" sz="1200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수요 공급에 따라 가격 변동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bidding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가격과 현재가 변동에 따라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interrupt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가능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Instance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중단에 덜 민감한 서비스에 유리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Reserved Instance, Saving Plan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On-Demand Instance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를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1~3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년 약정 계약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,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 할인 혜택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(RI)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일정한 사용량을 계약하여 할인 혜택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(SP)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rcRect r="63740" b="46068"/>
          <a:stretch/>
        </p:blipFill>
        <p:spPr>
          <a:xfrm>
            <a:off x="6662238" y="2306184"/>
            <a:ext cx="4942383" cy="33343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600826" y="5218670"/>
            <a:ext cx="5075238" cy="2513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22116" y="5540053"/>
            <a:ext cx="2459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rgbClr val="C00000"/>
                </a:solidFill>
              </a:rPr>
              <a:t>On-demand </a:t>
            </a:r>
            <a:r>
              <a:rPr lang="ko-KR" altLang="en-US" sz="1200" b="1" i="1" dirty="0">
                <a:solidFill>
                  <a:srgbClr val="C00000"/>
                </a:solidFill>
              </a:rPr>
              <a:t>사용료의 </a:t>
            </a:r>
            <a:r>
              <a:rPr lang="en-US" altLang="ko-KR" sz="1200" b="1" i="1" dirty="0">
                <a:solidFill>
                  <a:srgbClr val="C00000"/>
                </a:solidFill>
              </a:rPr>
              <a:t>30% </a:t>
            </a:r>
            <a:r>
              <a:rPr lang="ko-KR" altLang="en-US" sz="1200" b="1" i="1" dirty="0">
                <a:solidFill>
                  <a:srgbClr val="C00000"/>
                </a:solidFill>
              </a:rPr>
              <a:t>이하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761128" y="6085119"/>
            <a:ext cx="511014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/>
              <a:t>출처 </a:t>
            </a:r>
            <a:r>
              <a:rPr lang="en-US" altLang="ko-KR" sz="1050" dirty="0"/>
              <a:t>: </a:t>
            </a:r>
            <a:r>
              <a:rPr lang="ko-KR" altLang="en-US" sz="1050" dirty="0" err="1"/>
              <a:t>https</a:t>
            </a:r>
            <a:r>
              <a:rPr lang="ko-KR" altLang="en-US" sz="1050" dirty="0"/>
              <a:t>://ap-northeast-2.console.aws.amazon.com/ec2sp/v2/</a:t>
            </a:r>
            <a:r>
              <a:rPr lang="ko-KR" altLang="en-US" sz="1050" dirty="0" err="1"/>
              <a:t>home?region</a:t>
            </a:r>
            <a:r>
              <a:rPr lang="ko-KR" altLang="en-US" sz="1050" dirty="0"/>
              <a:t>=ap-northeast-2#/</a:t>
            </a:r>
            <a:r>
              <a:rPr lang="ko-KR" altLang="en-US" sz="1050" dirty="0" err="1"/>
              <a:t>spot</a:t>
            </a:r>
            <a:endParaRPr lang="ko-KR" altLang="en-US" sz="105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023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62401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</a:rPr>
              <a:t>백업</a:t>
            </a:r>
            <a:r>
              <a:rPr lang="en-US" altLang="ko-KR" sz="2400" b="1" dirty="0">
                <a:solidFill>
                  <a:schemeClr val="tx1"/>
                </a:solidFill>
              </a:rPr>
              <a:t>) Spot Instance</a:t>
            </a:r>
            <a:r>
              <a:rPr lang="ko-KR" altLang="en-US" sz="2400" b="1" dirty="0">
                <a:solidFill>
                  <a:schemeClr val="tx1"/>
                </a:solidFill>
              </a:rPr>
              <a:t>를 활용한 비용</a:t>
            </a:r>
            <a:r>
              <a:rPr lang="en-US" altLang="ko-KR" sz="2400" b="1" dirty="0">
                <a:solidFill>
                  <a:schemeClr val="tx1"/>
                </a:solidFill>
              </a:rPr>
              <a:t>/</a:t>
            </a:r>
            <a:r>
              <a:rPr lang="ko-KR" altLang="en-US" sz="2400" b="1" dirty="0">
                <a:solidFill>
                  <a:schemeClr val="tx1"/>
                </a:solidFill>
              </a:rPr>
              <a:t>시간 효율화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45287" y="962025"/>
            <a:ext cx="892922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Spot Instance</a:t>
            </a:r>
            <a:r>
              <a:rPr lang="ko-KR" altLang="en-US" sz="2000" b="1" dirty="0">
                <a:solidFill>
                  <a:schemeClr val="tx1"/>
                </a:solidFill>
              </a:rPr>
              <a:t>를 이용하여 적은 작업 시간과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저렴한 비용 효과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4.3 EMR - Hardware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On-Demand </a:t>
            </a:r>
            <a:r>
              <a:rPr lang="ko-KR" altLang="en-US" sz="1400" b="1" dirty="0">
                <a:solidFill>
                  <a:schemeClr val="tx1"/>
                </a:solidFill>
              </a:rPr>
              <a:t>사용 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Spot Instance </a:t>
            </a:r>
            <a:r>
              <a:rPr lang="ko-KR" altLang="en-US" sz="1400" b="1" dirty="0">
                <a:solidFill>
                  <a:schemeClr val="tx1"/>
                </a:solidFill>
              </a:rPr>
              <a:t>사용 시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/>
          <p:cNvGrpSpPr/>
          <p:nvPr/>
        </p:nvGrpSpPr>
        <p:grpSpPr>
          <a:xfrm>
            <a:off x="1898373" y="2438400"/>
            <a:ext cx="2020411" cy="990600"/>
            <a:chOff x="1898373" y="2448338"/>
            <a:chExt cx="2020411" cy="990600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1898373" y="2448338"/>
              <a:ext cx="2020411" cy="990600"/>
            </a:xfrm>
            <a:prstGeom prst="roundRect">
              <a:avLst>
                <a:gd name="adj" fmla="val 864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2072997" y="2646124"/>
              <a:ext cx="1656942" cy="599662"/>
              <a:chOff x="924339" y="4820478"/>
              <a:chExt cx="1656942" cy="599662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924339" y="4820478"/>
                <a:ext cx="258418" cy="25841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273970" y="4820478"/>
                <a:ext cx="258418" cy="25841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1623601" y="4820478"/>
                <a:ext cx="258418" cy="25841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1973232" y="4820478"/>
                <a:ext cx="258418" cy="25841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2322863" y="4820478"/>
                <a:ext cx="258418" cy="25841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924339" y="5161722"/>
                <a:ext cx="258418" cy="25841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1273970" y="5161722"/>
                <a:ext cx="258418" cy="25841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1623601" y="5161722"/>
                <a:ext cx="258418" cy="25841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1973232" y="5161722"/>
                <a:ext cx="258418" cy="25841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322863" y="5161722"/>
                <a:ext cx="258418" cy="25841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54" name="그룹 53"/>
          <p:cNvGrpSpPr/>
          <p:nvPr/>
        </p:nvGrpSpPr>
        <p:grpSpPr>
          <a:xfrm>
            <a:off x="7094899" y="2438400"/>
            <a:ext cx="4156195" cy="990600"/>
            <a:chOff x="1898373" y="2448338"/>
            <a:chExt cx="4156195" cy="990600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1898373" y="2448338"/>
              <a:ext cx="4156195" cy="990600"/>
            </a:xfrm>
            <a:prstGeom prst="roundRect">
              <a:avLst>
                <a:gd name="adj" fmla="val 864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grpSp>
          <p:nvGrpSpPr>
            <p:cNvPr id="56" name="그룹 55"/>
            <p:cNvGrpSpPr/>
            <p:nvPr/>
          </p:nvGrpSpPr>
          <p:grpSpPr>
            <a:xfrm>
              <a:off x="2072997" y="2646124"/>
              <a:ext cx="1656942" cy="599662"/>
              <a:chOff x="924339" y="4820478"/>
              <a:chExt cx="1656942" cy="599662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924339" y="4820478"/>
                <a:ext cx="258418" cy="25841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1273970" y="4820478"/>
                <a:ext cx="258418" cy="25841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1623601" y="4820478"/>
                <a:ext cx="258418" cy="25841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0" name="직사각형 59"/>
              <p:cNvSpPr/>
              <p:nvPr/>
            </p:nvSpPr>
            <p:spPr>
              <a:xfrm>
                <a:off x="1973232" y="4820478"/>
                <a:ext cx="258418" cy="25841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2322863" y="4820478"/>
                <a:ext cx="258418" cy="25841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924339" y="5161722"/>
                <a:ext cx="258418" cy="25841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1273970" y="5161722"/>
                <a:ext cx="258418" cy="25841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1623601" y="5161722"/>
                <a:ext cx="258418" cy="25841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1973232" y="5161722"/>
                <a:ext cx="258418" cy="25841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2322863" y="5161722"/>
                <a:ext cx="258418" cy="258418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ko-KR" altLang="en-US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69" name="그룹 68"/>
          <p:cNvGrpSpPr/>
          <p:nvPr/>
        </p:nvGrpSpPr>
        <p:grpSpPr>
          <a:xfrm>
            <a:off x="9329898" y="2636186"/>
            <a:ext cx="1656942" cy="599662"/>
            <a:chOff x="924339" y="4820478"/>
            <a:chExt cx="1656942" cy="599662"/>
          </a:xfrm>
          <a:solidFill>
            <a:srgbClr val="92D050"/>
          </a:solidFill>
        </p:grpSpPr>
        <p:sp>
          <p:nvSpPr>
            <p:cNvPr id="70" name="직사각형 69"/>
            <p:cNvSpPr/>
            <p:nvPr/>
          </p:nvSpPr>
          <p:spPr>
            <a:xfrm>
              <a:off x="924339" y="4820478"/>
              <a:ext cx="258418" cy="2584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1273970" y="4820478"/>
              <a:ext cx="258418" cy="2584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623601" y="4820478"/>
              <a:ext cx="258418" cy="2584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1973232" y="4820478"/>
              <a:ext cx="258418" cy="2584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2322863" y="4820478"/>
              <a:ext cx="258418" cy="2584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924339" y="5161722"/>
              <a:ext cx="258418" cy="2584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1273970" y="5161722"/>
              <a:ext cx="258418" cy="2584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1623601" y="5161722"/>
              <a:ext cx="258418" cy="2584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1973232" y="5161722"/>
              <a:ext cx="258418" cy="2584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2322863" y="5161722"/>
              <a:ext cx="258418" cy="2584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951320" y="3425879"/>
            <a:ext cx="1907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On-demand 10 node</a:t>
            </a:r>
            <a:endParaRPr lang="ko-KR" altLang="en-US" sz="1400" dirty="0"/>
          </a:p>
        </p:txBody>
      </p:sp>
      <p:sp>
        <p:nvSpPr>
          <p:cNvPr id="81" name="TextBox 80"/>
          <p:cNvSpPr txBox="1"/>
          <p:nvPr/>
        </p:nvSpPr>
        <p:spPr>
          <a:xfrm>
            <a:off x="7138254" y="3425879"/>
            <a:ext cx="1907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On-demand 10 node</a:t>
            </a:r>
            <a:endParaRPr lang="ko-KR" altLang="en-US" sz="1400" dirty="0"/>
          </a:p>
        </p:txBody>
      </p:sp>
      <p:sp>
        <p:nvSpPr>
          <p:cNvPr id="82" name="TextBox 81"/>
          <p:cNvSpPr txBox="1"/>
          <p:nvPr/>
        </p:nvSpPr>
        <p:spPr>
          <a:xfrm>
            <a:off x="9529649" y="3425879"/>
            <a:ext cx="1298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Spot 10 node</a:t>
            </a:r>
            <a:endParaRPr lang="ko-KR" altLang="en-US" sz="1400" dirty="0"/>
          </a:p>
        </p:txBody>
      </p:sp>
      <p:sp>
        <p:nvSpPr>
          <p:cNvPr id="83" name="직사각형 82"/>
          <p:cNvSpPr/>
          <p:nvPr/>
        </p:nvSpPr>
        <p:spPr>
          <a:xfrm>
            <a:off x="525463" y="4025646"/>
            <a:ext cx="5030787" cy="2200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10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  <a:ea typeface="+mj-ea"/>
              </a:rPr>
              <a:t>개의 </a:t>
            </a: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On-Demand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  <a:ea typeface="+mj-ea"/>
              </a:rPr>
              <a:t>로 </a:t>
            </a: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20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  <a:ea typeface="+mj-ea"/>
              </a:rPr>
              <a:t>시간 수행되는 </a:t>
            </a: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Workload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수행 시간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= </a:t>
            </a:r>
            <a:r>
              <a:rPr lang="en-US" altLang="ko-KR" sz="1200" b="1" dirty="0">
                <a:solidFill>
                  <a:srgbClr val="C00000"/>
                </a:solidFill>
                <a:latin typeface="+mj-ea"/>
              </a:rPr>
              <a:t>20</a:t>
            </a:r>
            <a:r>
              <a:rPr lang="ko-KR" altLang="en-US" sz="1200" b="1" dirty="0">
                <a:solidFill>
                  <a:srgbClr val="C00000"/>
                </a:solidFill>
                <a:latin typeface="+mj-ea"/>
              </a:rPr>
              <a:t>시간</a:t>
            </a:r>
            <a:endParaRPr lang="en-US" altLang="ko-KR" sz="1200" b="1" dirty="0">
              <a:solidFill>
                <a:srgbClr val="C00000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시간 당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On-Demand Instance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비용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= 1 USD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Workload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비용</a:t>
            </a:r>
            <a:b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  =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단가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* Instance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*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시간</a:t>
            </a:r>
            <a:b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  = 1 * 10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개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 * 20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시간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 = </a:t>
            </a:r>
            <a:r>
              <a:rPr lang="en-US" altLang="ko-KR" sz="1200" b="1" dirty="0">
                <a:solidFill>
                  <a:srgbClr val="C00000"/>
                </a:solidFill>
                <a:latin typeface="+mj-ea"/>
                <a:ea typeface="+mj-ea"/>
              </a:rPr>
              <a:t>200 USD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631647" y="4025645"/>
            <a:ext cx="5030787" cy="2200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10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  <a:ea typeface="+mj-ea"/>
              </a:rPr>
              <a:t>개 </a:t>
            </a: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Spot Instance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  <a:ea typeface="+mj-ea"/>
              </a:rPr>
              <a:t>를 추가하여</a:t>
            </a: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  <a:ea typeface="+mj-ea"/>
              </a:rPr>
              <a:t>수행되는 </a:t>
            </a: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Workload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수행 시간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= 10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시간 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(computing</a:t>
            </a: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이 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ko-KR" altLang="en-US" sz="1050" dirty="0">
                <a:solidFill>
                  <a:schemeClr val="tx1"/>
                </a:solidFill>
                <a:latin typeface="+mj-ea"/>
                <a:ea typeface="+mj-ea"/>
              </a:rPr>
              <a:t>배 이므로</a:t>
            </a:r>
            <a:r>
              <a:rPr lang="en-US" altLang="ko-KR" sz="1050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시간 당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Spot Instance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비용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= 0.3 USD  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(on-demand </a:t>
            </a:r>
            <a:r>
              <a:rPr lang="ko-KR" altLang="en-US" sz="1000" dirty="0">
                <a:solidFill>
                  <a:schemeClr val="tx1"/>
                </a:solidFill>
                <a:latin typeface="+mj-ea"/>
                <a:ea typeface="+mj-ea"/>
              </a:rPr>
              <a:t>대비 평균 </a:t>
            </a:r>
            <a:r>
              <a:rPr lang="en-US" altLang="ko-KR" sz="1000" dirty="0">
                <a:solidFill>
                  <a:schemeClr val="tx1"/>
                </a:solidFill>
                <a:latin typeface="+mj-ea"/>
                <a:ea typeface="+mj-ea"/>
              </a:rPr>
              <a:t>30%)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Workload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비용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= On-Demand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비용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+ Spot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비용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On-Demand = 1 * 10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개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 * 10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시간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 = 100 USD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Spot = 0.3 * 10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개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 * 10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시간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 = 30 USD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비용 </a:t>
            </a:r>
            <a:r>
              <a:rPr lang="en-US" altLang="ko-KR" sz="1400" b="1" dirty="0">
                <a:solidFill>
                  <a:srgbClr val="C00000"/>
                </a:solidFill>
                <a:latin typeface="+mj-ea"/>
                <a:ea typeface="+mj-ea"/>
              </a:rPr>
              <a:t>(200-&gt;130 USD), 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수행 시간 </a:t>
            </a:r>
            <a:r>
              <a:rPr lang="en-US" altLang="ko-KR" sz="1400" b="1" dirty="0">
                <a:solidFill>
                  <a:srgbClr val="C00000"/>
                </a:solidFill>
                <a:latin typeface="+mj-ea"/>
                <a:ea typeface="+mj-ea"/>
              </a:rPr>
              <a:t>(20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시간</a:t>
            </a:r>
            <a:r>
              <a:rPr lang="en-US" altLang="ko-KR" sz="1400" b="1" dirty="0">
                <a:solidFill>
                  <a:srgbClr val="C00000"/>
                </a:solidFill>
                <a:latin typeface="+mj-ea"/>
                <a:ea typeface="+mj-ea"/>
              </a:rPr>
              <a:t>-&gt;10</a:t>
            </a:r>
            <a:r>
              <a:rPr lang="ko-KR" altLang="en-US" sz="1400" b="1" dirty="0">
                <a:solidFill>
                  <a:srgbClr val="C00000"/>
                </a:solidFill>
                <a:latin typeface="+mj-ea"/>
                <a:ea typeface="+mj-ea"/>
              </a:rPr>
              <a:t>시간</a:t>
            </a:r>
            <a:r>
              <a:rPr lang="en-US" altLang="ko-KR" sz="1400" b="1" dirty="0">
                <a:solidFill>
                  <a:srgbClr val="C00000"/>
                </a:solidFill>
                <a:latin typeface="+mj-ea"/>
                <a:ea typeface="+mj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62013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62401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</a:rPr>
              <a:t>배경</a:t>
            </a:r>
            <a:r>
              <a:rPr lang="en-US" altLang="ko-KR" sz="2400" b="1" dirty="0">
                <a:solidFill>
                  <a:schemeClr val="tx1"/>
                </a:solidFill>
              </a:rPr>
              <a:t>) Scale Up vs Scale Out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4.3 EMR - Hardware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1250" y="975159"/>
            <a:ext cx="1062287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i="1" dirty="0">
                <a:solidFill>
                  <a:srgbClr val="000000"/>
                </a:solidFill>
                <a:latin typeface="Times New Roman" panose="02020603050405020304" pitchFamily="18" charset="0"/>
                <a:ea typeface="Malgun Gothic" panose="020B0503020000020004" pitchFamily="50" charset="-127"/>
                <a:cs typeface="Times New Roman" panose="02020603050405020304" pitchFamily="18" charset="0"/>
              </a:rPr>
              <a:t>“In pioneer days they used oxen for heavy pulling, and when one ox couldn't budge a log, they didn't try to grow a larger ox”</a:t>
            </a:r>
            <a:endParaRPr lang="en-US" altLang="ko-KR" i="1" dirty="0">
              <a:solidFill>
                <a:srgbClr val="000000"/>
              </a:solidFill>
              <a:latin typeface="Times New Roman" panose="02020603050405020304" pitchFamily="18" charset="0"/>
              <a:ea typeface="Malgun Gothic" panose="020B0503020000020004" pitchFamily="50" charset="-127"/>
              <a:cs typeface="Times New Roman" panose="02020603050405020304" pitchFamily="18" charset="0"/>
            </a:endParaRPr>
          </a:p>
          <a:p>
            <a:pPr algn="r"/>
            <a:r>
              <a:rPr lang="en-US" altLang="ko-KR" dirty="0">
                <a:solidFill>
                  <a:srgbClr val="000000"/>
                </a:solidFill>
                <a:latin typeface="Times New Roman" panose="02020603050405020304" pitchFamily="18" charset="0"/>
                <a:ea typeface="Malgun Gothic" panose="020B0503020000020004" pitchFamily="50" charset="-127"/>
                <a:cs typeface="Times New Roman" panose="02020603050405020304" pitchFamily="18" charset="0"/>
              </a:rPr>
              <a:t>- Grace Hopper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866" name="Picture 2" descr="picture of 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656461" y="2423761"/>
            <a:ext cx="4889572" cy="3846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picture of 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6678518" y="5325614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picture of 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7980928" y="5325613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picture of 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9283338" y="5325612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picture of 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10585748" y="5325611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picture of 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6678518" y="4513410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picture of 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7980928" y="4513409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picture of 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9283338" y="4513408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picture of 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10585748" y="4513407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picture of 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6678518" y="3653166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picture of 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7980928" y="3653165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picture of 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9283338" y="3653164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picture of 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10585748" y="3653163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picture of 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6678518" y="2792922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picture of 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7980928" y="2792921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picture of 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9283338" y="2792920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picture of o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10585748" y="2792919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5412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62401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</a:rPr>
              <a:t>배경</a:t>
            </a:r>
            <a:r>
              <a:rPr lang="en-US" altLang="ko-KR" sz="2400" b="1" dirty="0">
                <a:solidFill>
                  <a:schemeClr val="tx1"/>
                </a:solidFill>
              </a:rPr>
              <a:t>) Scale Out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4.3 EMR - Hardware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30" name="직선 연결선 29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1645287" y="962025"/>
            <a:ext cx="892922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일의 양에 따라 필요한 소의 규모가 달라진다</a:t>
            </a:r>
          </a:p>
        </p:txBody>
      </p:sp>
      <p:pic>
        <p:nvPicPr>
          <p:cNvPr id="63" name="Picture 2" descr="Log Stock Photos, Images and Backgrounds for Free Download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1" t="22994" r="13427" b="12911"/>
          <a:stretch/>
        </p:blipFill>
        <p:spPr bwMode="auto">
          <a:xfrm rot="5800060">
            <a:off x="2805151" y="2588771"/>
            <a:ext cx="496064" cy="136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picture of ox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1845587" y="4280436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" descr="picture of ox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3053183" y="4280436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6" name="Picture 2" descr="picture of ox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6769657" y="4280436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" name="Picture 2" descr="picture of ox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7977253" y="4280436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2" descr="picture of ox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9197643" y="4280436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2" descr="picture of ox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10405239" y="4280436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0" name="Picture 2" descr="picture of ox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6769657" y="5142503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2" descr="picture of ox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7977253" y="5142503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2" descr="picture of ox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9197643" y="5142503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3" name="Picture 2" descr="picture of ox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84"/>
          <a:stretch/>
        </p:blipFill>
        <p:spPr bwMode="auto">
          <a:xfrm>
            <a:off x="10405239" y="5142503"/>
            <a:ext cx="1032462" cy="81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 Stock Photos, Images and Backgrounds for Free Download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1" t="22994" r="13427" b="12911"/>
          <a:stretch/>
        </p:blipFill>
        <p:spPr bwMode="auto">
          <a:xfrm rot="5800060">
            <a:off x="8375019" y="1291933"/>
            <a:ext cx="1269392" cy="349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0422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62401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EMR </a:t>
            </a:r>
            <a:r>
              <a:rPr lang="ko-KR" altLang="en-US" sz="2400" b="1" dirty="0">
                <a:solidFill>
                  <a:schemeClr val="tx1"/>
                </a:solidFill>
              </a:rPr>
              <a:t>구성 </a:t>
            </a:r>
            <a:r>
              <a:rPr lang="en-US" altLang="ko-KR" sz="2400" b="1" dirty="0">
                <a:solidFill>
                  <a:schemeClr val="tx1"/>
                </a:solidFill>
              </a:rPr>
              <a:t>2</a:t>
            </a:r>
            <a:r>
              <a:rPr lang="ko-KR" altLang="en-US" sz="2400" b="1" dirty="0">
                <a:solidFill>
                  <a:schemeClr val="tx1"/>
                </a:solidFill>
              </a:rPr>
              <a:t>단계 </a:t>
            </a:r>
            <a:r>
              <a:rPr lang="en-US" altLang="ko-KR" sz="2400" b="1" dirty="0">
                <a:solidFill>
                  <a:schemeClr val="tx1"/>
                </a:solidFill>
              </a:rPr>
              <a:t>(hardware-Cluster Scaling)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45287" y="962025"/>
            <a:ext cx="892922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비용 효율적인 </a:t>
            </a:r>
            <a:r>
              <a:rPr lang="en-US" altLang="ko-KR" sz="2000" b="1" dirty="0">
                <a:solidFill>
                  <a:schemeClr val="tx1"/>
                </a:solidFill>
              </a:rPr>
              <a:t>Workload </a:t>
            </a:r>
            <a:r>
              <a:rPr lang="ko-KR" altLang="en-US" sz="2000" b="1" dirty="0">
                <a:solidFill>
                  <a:schemeClr val="tx1"/>
                </a:solidFill>
              </a:rPr>
              <a:t>운영을 위해 </a:t>
            </a:r>
            <a:r>
              <a:rPr lang="en-US" altLang="ko-KR" sz="2000" b="1" dirty="0">
                <a:solidFill>
                  <a:schemeClr val="tx1"/>
                </a:solidFill>
              </a:rPr>
              <a:t>auto scaling </a:t>
            </a:r>
            <a:r>
              <a:rPr lang="ko-KR" altLang="en-US" sz="2000" b="1" dirty="0">
                <a:solidFill>
                  <a:schemeClr val="tx1"/>
                </a:solidFill>
              </a:rPr>
              <a:t>사용이 필수적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4.3 EMR - Hardware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Cluster Scaling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Cluster Scaling </a:t>
            </a:r>
            <a:r>
              <a:rPr lang="ko-KR" altLang="en-US" sz="1400" b="1" dirty="0">
                <a:solidFill>
                  <a:schemeClr val="tx1"/>
                </a:solidFill>
              </a:rPr>
              <a:t>설정 설명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25463" y="2022118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45276" y="2022119"/>
            <a:ext cx="5030787" cy="4467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Cluster Scaling 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</a:rPr>
              <a:t>방식 선택</a:t>
            </a:r>
            <a:endParaRPr lang="en-US" altLang="ko-KR" sz="1200" b="1" u="sng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EMR-managed scaling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AWS EMR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에서 미리 정의한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policy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에 따라 운영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권장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Custom auto scaling policy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Custom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policy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가 필요한 경우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 (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일정 기간 운영 후 고려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EMR-managed scaling 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</a:rPr>
              <a:t>항목 설정</a:t>
            </a:r>
            <a:endParaRPr lang="en-US" altLang="ko-KR" sz="1200" b="1" u="sng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Minimum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solidFill>
                  <a:schemeClr val="tx1"/>
                </a:solidFill>
                <a:latin typeface="+mj-ea"/>
              </a:rPr>
              <a:t>Core+Task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 Node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의 최소 유지 수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Maximum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solidFill>
                  <a:schemeClr val="tx1"/>
                </a:solidFill>
                <a:latin typeface="+mj-ea"/>
              </a:rPr>
              <a:t>Core+Task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 Node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의 최대 허용 수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On-demand limit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solidFill>
                  <a:schemeClr val="tx1"/>
                </a:solidFill>
                <a:latin typeface="+mj-ea"/>
              </a:rPr>
              <a:t>Min~Max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내에서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On-Demand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 최대 </a:t>
            </a:r>
            <a:r>
              <a:rPr lang="ko-KR" altLang="en-US" sz="1200" b="1" dirty="0" err="1">
                <a:solidFill>
                  <a:schemeClr val="tx1"/>
                </a:solidFill>
                <a:latin typeface="+mj-ea"/>
              </a:rPr>
              <a:t>구매수</a:t>
            </a:r>
            <a:r>
              <a:rPr lang="ko-KR" altLang="en-US" sz="800" b="1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8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800" b="1" dirty="0">
                <a:solidFill>
                  <a:schemeClr val="tx1"/>
                </a:solidFill>
                <a:latin typeface="+mj-ea"/>
              </a:rPr>
              <a:t>나머지는 </a:t>
            </a:r>
            <a:r>
              <a:rPr lang="en-US" altLang="ko-KR" sz="800" b="1" dirty="0">
                <a:solidFill>
                  <a:schemeClr val="tx1"/>
                </a:solidFill>
                <a:latin typeface="+mj-ea"/>
              </a:rPr>
              <a:t>spot)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Maximum Core Node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Core Node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의 최대 허용 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r="30574"/>
          <a:stretch/>
        </p:blipFill>
        <p:spPr>
          <a:xfrm>
            <a:off x="525465" y="2399882"/>
            <a:ext cx="5384292" cy="3364811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6589497" y="2181224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589497" y="3812196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871726" y="3069120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832969" y="4521186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06204" y="5762728"/>
            <a:ext cx="2289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i="1" dirty="0">
                <a:solidFill>
                  <a:srgbClr val="C00000"/>
                </a:solidFill>
              </a:rPr>
              <a:t>Scaling </a:t>
            </a:r>
            <a:r>
              <a:rPr lang="ko-KR" altLang="en-US" sz="1200" i="1" dirty="0">
                <a:solidFill>
                  <a:srgbClr val="C00000"/>
                </a:solidFill>
              </a:rPr>
              <a:t>최대</a:t>
            </a:r>
            <a:r>
              <a:rPr lang="en-US" altLang="ko-KR" sz="1200" i="1" dirty="0">
                <a:solidFill>
                  <a:srgbClr val="C00000"/>
                </a:solidFill>
              </a:rPr>
              <a:t>/</a:t>
            </a:r>
            <a:r>
              <a:rPr lang="ko-KR" altLang="en-US" sz="1200" i="1" dirty="0">
                <a:solidFill>
                  <a:srgbClr val="C00000"/>
                </a:solidFill>
              </a:rPr>
              <a:t>최소 범위를 설정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79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62401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</a:rPr>
              <a:t>배경</a:t>
            </a:r>
            <a:r>
              <a:rPr lang="en-US" altLang="ko-KR" sz="2400" b="1" dirty="0">
                <a:solidFill>
                  <a:schemeClr val="tx1"/>
                </a:solidFill>
              </a:rPr>
              <a:t>) EC2 Instance Type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45287" y="962025"/>
            <a:ext cx="892922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Workload </a:t>
            </a:r>
            <a:r>
              <a:rPr lang="ko-KR" altLang="en-US" sz="2000" b="1" dirty="0">
                <a:solidFill>
                  <a:schemeClr val="tx1"/>
                </a:solidFill>
              </a:rPr>
              <a:t>특성에 따라서 </a:t>
            </a:r>
            <a:r>
              <a:rPr lang="en-US" altLang="ko-KR" sz="2000" b="1" dirty="0">
                <a:solidFill>
                  <a:schemeClr val="tx1"/>
                </a:solidFill>
              </a:rPr>
              <a:t>Instance Type </a:t>
            </a:r>
            <a:r>
              <a:rPr lang="ko-KR" altLang="en-US" sz="2000" b="1" dirty="0">
                <a:solidFill>
                  <a:schemeClr val="tx1"/>
                </a:solidFill>
              </a:rPr>
              <a:t>선택이 필요함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1. Data Lake on AWS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EC2 Instance type </a:t>
            </a:r>
            <a:r>
              <a:rPr lang="ko-KR" altLang="en-US" sz="1400" b="1" dirty="0">
                <a:solidFill>
                  <a:schemeClr val="tx1"/>
                </a:solidFill>
              </a:rPr>
              <a:t>명 구성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25463" y="2022118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내용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내용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내용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내용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45276" y="2022119"/>
            <a:ext cx="5030787" cy="4467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Family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Instance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hardware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 구성 특성을 표시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R :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메모리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optimize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C : CPU optimize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Generation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동일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Family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내에서 숫자가 높을 수록 최신의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Instance Type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최신 세대일 수록 가격대비 성능이 좋음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Additional capability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Hardware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 기능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요소가 포함된 경우에만 표시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예를 들면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a(AMD), g(graviton), d(local NVME SSD)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Size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Instance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에 포함되는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vCPU, Memory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의 규모를 정의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solidFill>
                  <a:schemeClr val="tx1"/>
                </a:solidFill>
                <a:latin typeface="+mj-ea"/>
              </a:rPr>
              <a:t>xLarge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의 경우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4 core, 8xLarge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는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32 core 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+mj-ea"/>
              </a:rPr>
              <a:t>xLarge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당 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4 core)</a:t>
            </a:r>
            <a:endParaRPr lang="en-US" altLang="ko-KR" sz="1200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9218" name="Picture 2" descr="https://www.nakivo.com/blog/wp-content/uploads/2022/03/The-naming-principle-of-AWS-EC2-instance-types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33" y="1819274"/>
            <a:ext cx="4962294" cy="351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44261" y="5843369"/>
            <a:ext cx="50498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이미지 출처</a:t>
            </a:r>
            <a:endParaRPr lang="en-US" altLang="ko-KR" sz="1200" dirty="0"/>
          </a:p>
          <a:p>
            <a:r>
              <a:rPr lang="ko-KR" altLang="en-US" sz="1200" dirty="0" err="1"/>
              <a:t>https</a:t>
            </a:r>
            <a:r>
              <a:rPr lang="ko-KR" altLang="en-US" sz="1200" dirty="0"/>
              <a:t>://</a:t>
            </a:r>
            <a:r>
              <a:rPr lang="ko-KR" altLang="en-US" sz="1200" dirty="0" err="1"/>
              <a:t>www.nakivo.com</a:t>
            </a:r>
            <a:r>
              <a:rPr lang="ko-KR" altLang="en-US" sz="1200" dirty="0"/>
              <a:t>/</a:t>
            </a:r>
            <a:r>
              <a:rPr lang="ko-KR" altLang="en-US" sz="1200" dirty="0" err="1"/>
              <a:t>blog</a:t>
            </a:r>
            <a:r>
              <a:rPr lang="ko-KR" altLang="en-US" sz="1200" dirty="0"/>
              <a:t>/the-definitive-guide-to-aws-ec2-instance-types/</a:t>
            </a:r>
          </a:p>
        </p:txBody>
      </p:sp>
      <p:cxnSp>
        <p:nvCxnSpPr>
          <p:cNvPr id="12" name="직선 연결선 11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719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62401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</a:rPr>
              <a:t>백업</a:t>
            </a:r>
            <a:r>
              <a:rPr lang="en-US" altLang="ko-KR" sz="2400" b="1" dirty="0">
                <a:solidFill>
                  <a:schemeClr val="tx1"/>
                </a:solidFill>
              </a:rPr>
              <a:t>) EMR Scale In/Out </a:t>
            </a:r>
            <a:r>
              <a:rPr lang="ko-KR" altLang="en-US" sz="2400" b="1" dirty="0">
                <a:solidFill>
                  <a:schemeClr val="tx1"/>
                </a:solidFill>
              </a:rPr>
              <a:t>사례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4.3 EMR - Hardware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d2908q01vomqb2.cloudfront.net/b6692ea5df920cad691c20319a6fffd7a4a766b8/2020/07/07/EMRManagedScaling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80" y="1328312"/>
            <a:ext cx="10235933" cy="463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61961" y="6235784"/>
            <a:ext cx="867547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/>
              <a:t>출처 </a:t>
            </a:r>
            <a:r>
              <a:rPr lang="ko-KR" altLang="en-US" sz="1050" dirty="0" err="1"/>
              <a:t>https</a:t>
            </a:r>
            <a:r>
              <a:rPr lang="ko-KR" altLang="en-US" sz="1050" dirty="0"/>
              <a:t>://</a:t>
            </a:r>
            <a:r>
              <a:rPr lang="ko-KR" altLang="en-US" sz="1050" dirty="0" err="1"/>
              <a:t>aws.amazon.com</a:t>
            </a:r>
            <a:r>
              <a:rPr lang="ko-KR" altLang="en-US" sz="1050" dirty="0"/>
              <a:t>/</a:t>
            </a:r>
            <a:r>
              <a:rPr lang="ko-KR" altLang="en-US" sz="1050" dirty="0" err="1"/>
              <a:t>ko</a:t>
            </a:r>
            <a:r>
              <a:rPr lang="ko-KR" altLang="en-US" sz="1050" dirty="0"/>
              <a:t>/</a:t>
            </a:r>
            <a:r>
              <a:rPr lang="ko-KR" altLang="en-US" sz="1050" dirty="0" err="1"/>
              <a:t>blogs</a:t>
            </a:r>
            <a:r>
              <a:rPr lang="ko-KR" altLang="en-US" sz="1050" dirty="0"/>
              <a:t>/</a:t>
            </a:r>
            <a:r>
              <a:rPr lang="ko-KR" altLang="en-US" sz="1050" dirty="0" err="1"/>
              <a:t>big-data</a:t>
            </a:r>
            <a:r>
              <a:rPr lang="ko-KR" altLang="en-US" sz="1050" dirty="0"/>
              <a:t>/introducing-amazon-emr-managed-scaling-automatically-resize-clusters-to-lower-cost/</a:t>
            </a:r>
          </a:p>
        </p:txBody>
      </p:sp>
    </p:spTree>
    <p:extLst>
      <p:ext uri="{BB962C8B-B14F-4D97-AF65-F5344CB8AC3E}">
        <p14:creationId xmlns:p14="http://schemas.microsoft.com/office/powerpoint/2010/main" val="21094861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62401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EMR </a:t>
            </a:r>
            <a:r>
              <a:rPr lang="ko-KR" altLang="en-US" sz="2400" b="1" dirty="0">
                <a:solidFill>
                  <a:schemeClr val="tx1"/>
                </a:solidFill>
              </a:rPr>
              <a:t>구성 </a:t>
            </a:r>
            <a:r>
              <a:rPr lang="en-US" altLang="ko-KR" sz="2400" b="1" dirty="0">
                <a:solidFill>
                  <a:schemeClr val="tx1"/>
                </a:solidFill>
              </a:rPr>
              <a:t>3</a:t>
            </a:r>
            <a:r>
              <a:rPr lang="ko-KR" altLang="en-US" sz="2400" b="1" dirty="0">
                <a:solidFill>
                  <a:schemeClr val="tx1"/>
                </a:solidFill>
              </a:rPr>
              <a:t>단계 </a:t>
            </a:r>
            <a:r>
              <a:rPr lang="en-US" altLang="ko-KR" sz="2400" b="1" dirty="0">
                <a:solidFill>
                  <a:schemeClr val="tx1"/>
                </a:solidFill>
              </a:rPr>
              <a:t>(General)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45287" y="962025"/>
            <a:ext cx="892922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Cluster</a:t>
            </a:r>
            <a:r>
              <a:rPr lang="ko-KR" altLang="en-US" sz="2000" b="1" dirty="0">
                <a:solidFill>
                  <a:schemeClr val="tx1"/>
                </a:solidFill>
              </a:rPr>
              <a:t>의 일반적인 설정과 </a:t>
            </a:r>
            <a:r>
              <a:rPr lang="en-US" altLang="ko-KR" sz="2000" b="1" dirty="0">
                <a:solidFill>
                  <a:schemeClr val="tx1"/>
                </a:solidFill>
              </a:rPr>
              <a:t>Booting </a:t>
            </a:r>
            <a:r>
              <a:rPr lang="ko-KR" altLang="en-US" sz="2000" b="1" dirty="0">
                <a:solidFill>
                  <a:schemeClr val="tx1"/>
                </a:solidFill>
              </a:rPr>
              <a:t>시 수행할 명령을 등록하는 단계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4.4 EMR - General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Cluster General </a:t>
            </a:r>
            <a:r>
              <a:rPr lang="ko-KR" altLang="en-US" sz="1400" b="1" dirty="0">
                <a:solidFill>
                  <a:schemeClr val="tx1"/>
                </a:solidFill>
              </a:rPr>
              <a:t>항목 설정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Cluster General </a:t>
            </a:r>
            <a:r>
              <a:rPr lang="ko-KR" altLang="en-US" sz="1400" b="1" dirty="0">
                <a:solidFill>
                  <a:schemeClr val="tx1"/>
                </a:solidFill>
              </a:rPr>
              <a:t>항목 설명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25463" y="2022118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내용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내용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내용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내용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45276" y="2022119"/>
            <a:ext cx="5030787" cy="4467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General Option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Cluster Name – Unique </a:t>
            </a:r>
            <a:r>
              <a:rPr lang="en-US" altLang="ko-KR" sz="1200" b="1" dirty="0" err="1">
                <a:solidFill>
                  <a:schemeClr val="tx1"/>
                </a:solidFill>
                <a:latin typeface="+mj-ea"/>
              </a:rPr>
              <a:t>wpgks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  <a:latin typeface="+mj-ea"/>
              </a:rPr>
              <a:t>djqtdma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Logging – Log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내용을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S3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로 적재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(cluster 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종료 시 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EBS 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삭제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)</a:t>
            </a:r>
            <a:endParaRPr lang="en-US" altLang="ko-KR" sz="1200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Debugging – Console Log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확인 지원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Termination Protection –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종료 방지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실수에 의한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Bootstrap Action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EMR Cluster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에 포함된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EC2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의 기동 시 수행할 행동 등록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일반적으로 필요한 명령어를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shell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로 등록하여 사용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특정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package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설치가 필요할 때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라이브러리나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custom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한 파일 이동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설정 등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Managed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로 제공되지 않는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application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등록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Custom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패치 적용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8831"/>
          <a:stretch/>
        </p:blipFill>
        <p:spPr>
          <a:xfrm>
            <a:off x="525463" y="2181224"/>
            <a:ext cx="5010633" cy="20288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32121"/>
          <a:stretch/>
        </p:blipFill>
        <p:spPr>
          <a:xfrm>
            <a:off x="502066" y="4635614"/>
            <a:ext cx="5540926" cy="184785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579382" y="2181224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79382" y="3828001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63419" y="2181224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353870" y="4629379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2390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62401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EMR </a:t>
            </a:r>
            <a:r>
              <a:rPr lang="ko-KR" altLang="en-US" sz="2400" b="1" dirty="0">
                <a:solidFill>
                  <a:schemeClr val="tx1"/>
                </a:solidFill>
              </a:rPr>
              <a:t>구성 </a:t>
            </a:r>
            <a:r>
              <a:rPr lang="en-US" altLang="ko-KR" sz="2400" b="1" dirty="0">
                <a:solidFill>
                  <a:schemeClr val="tx1"/>
                </a:solidFill>
              </a:rPr>
              <a:t>4</a:t>
            </a:r>
            <a:r>
              <a:rPr lang="ko-KR" altLang="en-US" sz="2400" b="1" dirty="0">
                <a:solidFill>
                  <a:schemeClr val="tx1"/>
                </a:solidFill>
              </a:rPr>
              <a:t>단계 </a:t>
            </a:r>
            <a:r>
              <a:rPr lang="en-US" altLang="ko-KR" sz="2400" b="1" dirty="0">
                <a:solidFill>
                  <a:schemeClr val="tx1"/>
                </a:solidFill>
              </a:rPr>
              <a:t>(Security)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45287" y="962025"/>
            <a:ext cx="892922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EMR Cluster</a:t>
            </a:r>
            <a:r>
              <a:rPr lang="ko-KR" altLang="en-US" sz="2000" b="1" dirty="0">
                <a:solidFill>
                  <a:schemeClr val="tx1"/>
                </a:solidFill>
              </a:rPr>
              <a:t> 접속</a:t>
            </a:r>
            <a:r>
              <a:rPr lang="en-US" altLang="ko-KR" sz="2000" b="1" dirty="0">
                <a:solidFill>
                  <a:schemeClr val="tx1"/>
                </a:solidFill>
              </a:rPr>
              <a:t>/</a:t>
            </a:r>
            <a:r>
              <a:rPr lang="ko-KR" altLang="en-US" sz="2000" b="1" dirty="0">
                <a:solidFill>
                  <a:schemeClr val="tx1"/>
                </a:solidFill>
              </a:rPr>
              <a:t>역할과 관련된 설정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4.5 EMR - Security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Security </a:t>
            </a:r>
            <a:r>
              <a:rPr lang="ko-KR" altLang="en-US" sz="1400" b="1" dirty="0">
                <a:solidFill>
                  <a:schemeClr val="tx1"/>
                </a:solidFill>
              </a:rPr>
              <a:t>관련 설정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635751" y="1616430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Security </a:t>
            </a:r>
            <a:r>
              <a:rPr lang="ko-KR" altLang="en-US" sz="1400" b="1" dirty="0">
                <a:solidFill>
                  <a:schemeClr val="tx1"/>
                </a:solidFill>
              </a:rPr>
              <a:t>관련 설정 설명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25463" y="2022118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645276" y="2022119"/>
            <a:ext cx="5030787" cy="44675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EC2 Key pair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Master Node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SSH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접속을 위한 설정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미리 생성한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key pair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파일을 지정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Permission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EMR role : EMR Cluster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에게 부여하는 권한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EC2 instance profile </a:t>
            </a: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EMR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의 각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node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가 실행 시 </a:t>
            </a:r>
            <a:r>
              <a:rPr lang="ko-KR" altLang="en-US" sz="1200" b="1" dirty="0" err="1">
                <a:solidFill>
                  <a:schemeClr val="tx1"/>
                </a:solidFill>
                <a:latin typeface="+mj-ea"/>
              </a:rPr>
              <a:t>부여받는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 권한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085850" lvl="2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EMR Application(job)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이 해당 권한으로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AWS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자원 접근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Security Group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Security Group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이란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EC2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나 서비스에 적용되는 방화벽 역할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EMR node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간의 통신이나 사용자의 접속 허용 등을 관리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기본 생성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sg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를 사용하되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, master node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접속 허용 대역 등을</a:t>
            </a:r>
            <a:br>
              <a:rPr lang="en-US" altLang="ko-KR" sz="1200" b="1" dirty="0">
                <a:solidFill>
                  <a:schemeClr val="tx1"/>
                </a:solidFill>
                <a:latin typeface="+mj-ea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조정해야 하는 경우에는 조정 필요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24271"/>
          <a:stretch/>
        </p:blipFill>
        <p:spPr>
          <a:xfrm>
            <a:off x="535401" y="2131531"/>
            <a:ext cx="5168575" cy="430847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6579382" y="2181224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579382" y="3271417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579382" y="4913327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268047" y="2371724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68047" y="3660697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268047" y="5590843"/>
            <a:ext cx="277293" cy="2772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5149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62401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</a:rPr>
              <a:t>백업</a:t>
            </a:r>
            <a:r>
              <a:rPr lang="en-US" altLang="ko-KR" sz="2400" b="1" dirty="0">
                <a:solidFill>
                  <a:schemeClr val="tx1"/>
                </a:solidFill>
              </a:rPr>
              <a:t>) Security Group </a:t>
            </a:r>
            <a:r>
              <a:rPr lang="ko-KR" altLang="en-US" sz="2400" b="1" dirty="0">
                <a:solidFill>
                  <a:schemeClr val="tx1"/>
                </a:solidFill>
              </a:rPr>
              <a:t>사례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45287" y="962025"/>
            <a:ext cx="892922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Security group </a:t>
            </a:r>
            <a:r>
              <a:rPr lang="ko-KR" altLang="en-US" sz="2000" b="1" dirty="0">
                <a:solidFill>
                  <a:schemeClr val="tx1"/>
                </a:solidFill>
              </a:rPr>
              <a:t>예시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4.5 EMR - Security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521" y="1692275"/>
            <a:ext cx="8258175" cy="1457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b="17321"/>
          <a:stretch/>
        </p:blipFill>
        <p:spPr>
          <a:xfrm>
            <a:off x="371084" y="3919536"/>
            <a:ext cx="11477625" cy="2212906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481011" y="5834267"/>
            <a:ext cx="11195051" cy="291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30226" y="6203561"/>
            <a:ext cx="2738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i="1" dirty="0">
                <a:solidFill>
                  <a:srgbClr val="C00000"/>
                </a:solidFill>
              </a:rPr>
              <a:t>특정 </a:t>
            </a:r>
            <a:r>
              <a:rPr lang="en-US" altLang="ko-KR" sz="1200" b="1" i="1" dirty="0">
                <a:solidFill>
                  <a:srgbClr val="C00000"/>
                </a:solidFill>
              </a:rPr>
              <a:t>IP </a:t>
            </a:r>
            <a:r>
              <a:rPr lang="ko-KR" altLang="en-US" sz="1200" b="1" i="1" dirty="0">
                <a:solidFill>
                  <a:srgbClr val="C00000"/>
                </a:solidFill>
              </a:rPr>
              <a:t>대역에서의 </a:t>
            </a:r>
            <a:r>
              <a:rPr lang="en-US" altLang="ko-KR" sz="1200" b="1" i="1" dirty="0">
                <a:solidFill>
                  <a:srgbClr val="C00000"/>
                </a:solidFill>
              </a:rPr>
              <a:t>SSH </a:t>
            </a:r>
            <a:r>
              <a:rPr lang="ko-KR" altLang="en-US" sz="1200" b="1" i="1" dirty="0">
                <a:solidFill>
                  <a:srgbClr val="C00000"/>
                </a:solidFill>
              </a:rPr>
              <a:t>접속만 허용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084" y="3624261"/>
            <a:ext cx="1362075" cy="295275"/>
          </a:xfrm>
          <a:prstGeom prst="rect">
            <a:avLst/>
          </a:prstGeom>
        </p:spPr>
      </p:pic>
      <p:cxnSp>
        <p:nvCxnSpPr>
          <p:cNvPr id="22" name="직선 연결선 21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7306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62401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EMR </a:t>
            </a:r>
            <a:r>
              <a:rPr lang="ko-KR" altLang="en-US" sz="2400" b="1" dirty="0">
                <a:solidFill>
                  <a:schemeClr val="tx1"/>
                </a:solidFill>
              </a:rPr>
              <a:t>구성 </a:t>
            </a:r>
            <a:r>
              <a:rPr lang="en-US" altLang="ko-KR" sz="2400" b="1" dirty="0">
                <a:solidFill>
                  <a:schemeClr val="tx1"/>
                </a:solidFill>
              </a:rPr>
              <a:t>4</a:t>
            </a:r>
            <a:r>
              <a:rPr lang="ko-KR" altLang="en-US" sz="2400" b="1" dirty="0">
                <a:solidFill>
                  <a:schemeClr val="tx1"/>
                </a:solidFill>
              </a:rPr>
              <a:t>단계 </a:t>
            </a:r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</a:rPr>
              <a:t>완료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45287" y="962025"/>
            <a:ext cx="892922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4.5 EMR - Security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662" y="1427214"/>
            <a:ext cx="6009693" cy="439682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984134" y="5502639"/>
            <a:ext cx="969855" cy="29158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953989" y="5388371"/>
            <a:ext cx="3938481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rgbClr val="C00000"/>
                </a:solidFill>
              </a:rPr>
              <a:t>Create cluster </a:t>
            </a:r>
            <a:r>
              <a:rPr lang="ko-KR" altLang="en-US" sz="1400" b="1" dirty="0">
                <a:solidFill>
                  <a:srgbClr val="C00000"/>
                </a:solidFill>
              </a:rPr>
              <a:t>클릭 후 </a:t>
            </a:r>
            <a:r>
              <a:rPr lang="en-US" altLang="ko-KR" sz="1400" b="1" dirty="0">
                <a:solidFill>
                  <a:srgbClr val="C00000"/>
                </a:solidFill>
              </a:rPr>
              <a:t>Cluster </a:t>
            </a:r>
            <a:r>
              <a:rPr lang="ko-KR" altLang="en-US" sz="1400" b="1" dirty="0">
                <a:solidFill>
                  <a:srgbClr val="C00000"/>
                </a:solidFill>
              </a:rPr>
              <a:t>생성까지 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pPr algn="ctr"/>
            <a:r>
              <a:rPr lang="ko-KR" altLang="en-US" sz="1400" b="1" dirty="0">
                <a:solidFill>
                  <a:srgbClr val="C00000"/>
                </a:solidFill>
              </a:rPr>
              <a:t>대략 </a:t>
            </a:r>
            <a:r>
              <a:rPr lang="en-US" altLang="ko-KR" sz="1400" b="1" dirty="0">
                <a:solidFill>
                  <a:srgbClr val="C00000"/>
                </a:solidFill>
              </a:rPr>
              <a:t>10</a:t>
            </a:r>
            <a:r>
              <a:rPr lang="ko-KR" altLang="en-US" sz="1400" b="1" dirty="0">
                <a:solidFill>
                  <a:srgbClr val="C00000"/>
                </a:solidFill>
              </a:rPr>
              <a:t>分 내외 소요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3332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62401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(</a:t>
            </a:r>
            <a:r>
              <a:rPr lang="ko-KR" altLang="en-US" sz="2400" b="1" dirty="0">
                <a:solidFill>
                  <a:schemeClr val="tx1"/>
                </a:solidFill>
              </a:rPr>
              <a:t>백업</a:t>
            </a:r>
            <a:r>
              <a:rPr lang="en-US" altLang="ko-KR" sz="2400" b="1" dirty="0">
                <a:solidFill>
                  <a:schemeClr val="tx1"/>
                </a:solidFill>
              </a:rPr>
              <a:t>) EMR Data Life Cycle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4.5 EMR - Security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15937" y="2096017"/>
            <a:ext cx="5040313" cy="2801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S3</a:t>
            </a:r>
            <a:endParaRPr lang="ko-KR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598008" y="2075587"/>
            <a:ext cx="5078055" cy="2801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EBS</a:t>
            </a:r>
            <a:endParaRPr lang="ko-KR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754479" y="3096566"/>
            <a:ext cx="1472193" cy="15314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Program 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  <a:ea typeface="+mj-ea"/>
              </a:rPr>
              <a:t>영역</a:t>
            </a:r>
            <a:endParaRPr lang="en-US" altLang="ko-KR" sz="1200" b="1" u="sng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OS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설치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Program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실행 파일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598008" y="5012741"/>
            <a:ext cx="5078055" cy="14769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EMR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  <a:ea typeface="+mj-ea"/>
              </a:rPr>
              <a:t>과 동일한 </a:t>
            </a: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Life Cycle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EMR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기동 중에도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EMR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내에서만 접근 가능한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Storage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EMR Terminate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시점에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EBS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삭제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EMR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종료 시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 EBS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내 모든 파일은 삭제되므로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데이터 보관 용도로는 부적절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-&gt;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주로 빠른 접근이 필요한 </a:t>
            </a:r>
            <a:r>
              <a:rPr lang="ko-KR" altLang="en-US" sz="1200" b="1" dirty="0" err="1">
                <a:solidFill>
                  <a:schemeClr val="tx1"/>
                </a:solidFill>
                <a:latin typeface="+mj-ea"/>
                <a:ea typeface="+mj-ea"/>
              </a:rPr>
              <a:t>임시성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 파일에 적합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15937" y="5023783"/>
            <a:ext cx="5040313" cy="1464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EMR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</a:rPr>
              <a:t> 독립적인 </a:t>
            </a:r>
            <a:r>
              <a:rPr lang="en-US" altLang="ko-KR" sz="1200" b="1" u="sng" dirty="0">
                <a:solidFill>
                  <a:schemeClr val="tx1"/>
                </a:solidFill>
                <a:latin typeface="+mj-ea"/>
              </a:rPr>
              <a:t>Life Cycle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EMR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과 무관하게 모든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computing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이 접근 가능한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Storage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EMR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종료 후에도 데이터 보관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사용자가 관리해야 하는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Lake Data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에 적합한 유형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/>
              </a:solidFill>
              <a:latin typeface="+mj-ea"/>
            </a:endParaRPr>
          </a:p>
        </p:txBody>
      </p:sp>
      <p:pic>
        <p:nvPicPr>
          <p:cNvPr id="13" name="Graphic 8">
            <a:extLst>
              <a:ext uri="{FF2B5EF4-FFF2-40B4-BE49-F238E27FC236}">
                <a16:creationId xmlns:a16="http://schemas.microsoft.com/office/drawing/2014/main" id="{0D4A9B47-8231-EF4D-B9AB-A3D9E4B81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" y="2096017"/>
            <a:ext cx="648366" cy="64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Graphic 17">
            <a:extLst>
              <a:ext uri="{FF2B5EF4-FFF2-40B4-BE49-F238E27FC236}">
                <a16:creationId xmlns:a16="http://schemas.microsoft.com/office/drawing/2014/main" id="{3FF20AA6-9A10-984F-AA79-A935675F3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008" y="2075587"/>
            <a:ext cx="648366" cy="64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645287" y="962025"/>
            <a:ext cx="892922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EMR</a:t>
            </a:r>
            <a:r>
              <a:rPr lang="ko-KR" altLang="en-US" sz="2000" b="1" dirty="0">
                <a:solidFill>
                  <a:schemeClr val="tx1"/>
                </a:solidFill>
              </a:rPr>
              <a:t> 종료 시 </a:t>
            </a:r>
            <a:r>
              <a:rPr lang="en-US" altLang="ko-KR" sz="2000" b="1" dirty="0">
                <a:solidFill>
                  <a:schemeClr val="tx1"/>
                </a:solidFill>
              </a:rPr>
              <a:t>EBS</a:t>
            </a:r>
            <a:r>
              <a:rPr lang="ko-KR" altLang="en-US" sz="2000" b="1" dirty="0">
                <a:solidFill>
                  <a:schemeClr val="tx1"/>
                </a:solidFill>
              </a:rPr>
              <a:t>에 보관된 데이터는 삭제되고</a:t>
            </a:r>
            <a:r>
              <a:rPr lang="en-US" altLang="ko-KR" sz="2000" b="1" dirty="0">
                <a:solidFill>
                  <a:schemeClr val="tx1"/>
                </a:solidFill>
              </a:rPr>
              <a:t>, S3</a:t>
            </a:r>
            <a:r>
              <a:rPr lang="ko-KR" altLang="en-US" sz="2000" b="1" dirty="0">
                <a:solidFill>
                  <a:schemeClr val="tx1"/>
                </a:solidFill>
              </a:rPr>
              <a:t>는 </a:t>
            </a:r>
            <a:r>
              <a:rPr lang="en-US" altLang="ko-KR" sz="2000" b="1" dirty="0">
                <a:solidFill>
                  <a:schemeClr val="tx1"/>
                </a:solidFill>
              </a:rPr>
              <a:t>EMR</a:t>
            </a:r>
            <a:r>
              <a:rPr lang="ko-KR" altLang="en-US" sz="2000" b="1" dirty="0">
                <a:solidFill>
                  <a:schemeClr val="tx1"/>
                </a:solidFill>
              </a:rPr>
              <a:t>과 무관하게 유지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426229" y="3096566"/>
            <a:ext cx="1472193" cy="15314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HDFS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HDFS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파일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097980" y="3096566"/>
            <a:ext cx="1472193" cy="15314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Log 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  <a:ea typeface="+mj-ea"/>
              </a:rPr>
              <a:t>영역</a:t>
            </a:r>
            <a:endParaRPr lang="en-US" altLang="ko-KR" sz="1200" b="1" u="sng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Application </a:t>
            </a:r>
            <a:b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임시 파일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Hadoop Log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135343" y="3096566"/>
            <a:ext cx="1472193" cy="15314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Data Lake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사용자 데이터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Workload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결과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영속 보관 필요 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542687" y="3096566"/>
            <a:ext cx="1472193" cy="15314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Configure </a:t>
            </a:r>
            <a:r>
              <a:rPr lang="ko-KR" altLang="en-US" sz="1200" b="1" u="sng" dirty="0">
                <a:solidFill>
                  <a:schemeClr val="tx1"/>
                </a:solidFill>
                <a:latin typeface="+mj-ea"/>
                <a:ea typeface="+mj-ea"/>
              </a:rPr>
              <a:t>영역</a:t>
            </a:r>
            <a:endParaRPr lang="en-US" altLang="ko-KR" sz="1200" b="1" u="sng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EMR configure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Bootstrap </a:t>
            </a:r>
            <a:r>
              <a:rPr lang="en-US" altLang="ko-KR" sz="1200" b="1" dirty="0" err="1">
                <a:solidFill>
                  <a:schemeClr val="tx1"/>
                </a:solidFill>
                <a:latin typeface="+mj-ea"/>
                <a:ea typeface="+mj-ea"/>
              </a:rPr>
              <a:t>init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등의 설정 파일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718057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62401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EMR </a:t>
            </a:r>
            <a:r>
              <a:rPr lang="ko-KR" altLang="en-US" sz="2400" b="1" dirty="0">
                <a:solidFill>
                  <a:schemeClr val="tx1"/>
                </a:solidFill>
              </a:rPr>
              <a:t>개발도구 </a:t>
            </a:r>
            <a:r>
              <a:rPr lang="en-US" altLang="ko-KR" sz="2400" b="1" dirty="0">
                <a:solidFill>
                  <a:schemeClr val="tx1"/>
                </a:solidFill>
              </a:rPr>
              <a:t>- EMR notebook (</a:t>
            </a:r>
            <a:r>
              <a:rPr lang="ko-KR" altLang="en-US" sz="2400" b="1" dirty="0">
                <a:solidFill>
                  <a:schemeClr val="tx1"/>
                </a:solidFill>
              </a:rPr>
              <a:t>설정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4.6 EMR - </a:t>
            </a:r>
            <a:r>
              <a:rPr lang="ko-KR" altLang="en-US" sz="1100" b="1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 err="1">
                <a:solidFill>
                  <a:schemeClr val="tx1"/>
                </a:solidFill>
              </a:rPr>
              <a:t>Serverless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Jupyter</a:t>
            </a:r>
            <a:r>
              <a:rPr lang="en-US" altLang="ko-KR" sz="1400" b="1" dirty="0">
                <a:solidFill>
                  <a:schemeClr val="tx1"/>
                </a:solidFill>
              </a:rPr>
              <a:t> Notebook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25463" y="2022118"/>
            <a:ext cx="5030787" cy="4467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144000" rtlCol="0" anchor="t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EMR Notebook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solidFill>
                  <a:schemeClr val="tx1"/>
                </a:solidFill>
                <a:latin typeface="+mj-ea"/>
                <a:ea typeface="+mj-ea"/>
              </a:rPr>
              <a:t>Jupyter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기반의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EMR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용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notebook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 err="1">
                <a:solidFill>
                  <a:schemeClr val="tx1"/>
                </a:solidFill>
                <a:latin typeface="+mj-ea"/>
              </a:rPr>
              <a:t>Serverless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 –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설치 없이 설정만으로 사용 가능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별도 사용료 없음 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(EMR </a:t>
            </a:r>
            <a:r>
              <a:rPr lang="ko-KR" altLang="en-US" sz="1000" dirty="0">
                <a:solidFill>
                  <a:schemeClr val="tx1"/>
                </a:solidFill>
                <a:latin typeface="+mj-ea"/>
              </a:rPr>
              <a:t>사용 시에만 가능</a:t>
            </a:r>
            <a:r>
              <a:rPr lang="en-US" altLang="ko-KR" sz="1000" dirty="0">
                <a:solidFill>
                  <a:schemeClr val="tx1"/>
                </a:solidFill>
                <a:latin typeface="+mj-ea"/>
              </a:rPr>
              <a:t>)</a:t>
            </a:r>
            <a:endParaRPr lang="en-US" altLang="ko-KR" sz="1200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Interactive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</a:rPr>
              <a:t>spark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</a:rPr>
              <a:t>사용 시 편리함</a:t>
            </a:r>
            <a:endParaRPr lang="en-US" altLang="ko-KR" sz="1200" b="1" dirty="0">
              <a:solidFill>
                <a:schemeClr val="tx1"/>
              </a:solidFill>
              <a:latin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S3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와 연동되어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notebook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파일 관리 용이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Notebook1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개는 동시에 하나의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EMR Cluster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 연결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EMR cluster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종료 시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notebook kernel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종료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u="sng" dirty="0">
                <a:solidFill>
                  <a:schemeClr val="tx1"/>
                </a:solidFill>
                <a:latin typeface="+mj-ea"/>
                <a:ea typeface="+mj-ea"/>
              </a:rPr>
              <a:t>Zeppelin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Zeppelin Application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선택 시 사용 가능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Software 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설치 이후 </a:t>
            </a:r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web</a:t>
            </a: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을 통한 접속 연결이나 설정 관리는</a:t>
            </a:r>
            <a:b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</a:br>
            <a:r>
              <a:rPr lang="ko-KR" altLang="en-US" sz="1200" b="1" dirty="0">
                <a:solidFill>
                  <a:schemeClr val="tx1"/>
                </a:solidFill>
                <a:latin typeface="+mj-ea"/>
                <a:ea typeface="+mj-ea"/>
              </a:rPr>
              <a:t>사용자가 직접 수행해야 하는 불편함</a:t>
            </a:r>
            <a:endParaRPr lang="en-US" altLang="ko-KR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0777"/>
          <a:stretch/>
        </p:blipFill>
        <p:spPr>
          <a:xfrm>
            <a:off x="6652384" y="743367"/>
            <a:ext cx="4976399" cy="57767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318318" y="4692813"/>
            <a:ext cx="17796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i="1" dirty="0">
                <a:solidFill>
                  <a:srgbClr val="C00000"/>
                </a:solidFill>
              </a:rPr>
              <a:t>Notebook </a:t>
            </a:r>
            <a:r>
              <a:rPr lang="ko-KR" altLang="en-US" sz="1050" b="1" i="1" dirty="0">
                <a:solidFill>
                  <a:srgbClr val="C00000"/>
                </a:solidFill>
              </a:rPr>
              <a:t>파일 기본 경로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19605" y="5479484"/>
            <a:ext cx="21307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b="1" i="1" dirty="0">
                <a:solidFill>
                  <a:srgbClr val="C00000"/>
                </a:solidFill>
              </a:rPr>
              <a:t>앞 단계에서 기동한 </a:t>
            </a:r>
            <a:r>
              <a:rPr lang="en-US" altLang="ko-KR" sz="1050" b="1" i="1" dirty="0" err="1">
                <a:solidFill>
                  <a:srgbClr val="C00000"/>
                </a:solidFill>
              </a:rPr>
              <a:t>emr</a:t>
            </a:r>
            <a:r>
              <a:rPr lang="en-US" altLang="ko-KR" sz="1050" b="1" i="1" dirty="0">
                <a:solidFill>
                  <a:srgbClr val="C00000"/>
                </a:solidFill>
              </a:rPr>
              <a:t> cluster</a:t>
            </a:r>
            <a:endParaRPr lang="ko-KR" altLang="en-US" sz="1050" b="1" i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07312" y="1489473"/>
            <a:ext cx="22573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i="1" dirty="0" err="1">
                <a:solidFill>
                  <a:srgbClr val="C00000"/>
                </a:solidFill>
              </a:rPr>
              <a:t>Jupyter</a:t>
            </a:r>
            <a:r>
              <a:rPr lang="en-US" altLang="ko-KR" sz="1050" b="1" i="1" dirty="0">
                <a:solidFill>
                  <a:srgbClr val="C00000"/>
                </a:solidFill>
              </a:rPr>
              <a:t> lab, </a:t>
            </a:r>
            <a:r>
              <a:rPr lang="en-US" altLang="ko-KR" sz="1050" b="1" i="1" dirty="0" err="1">
                <a:solidFill>
                  <a:srgbClr val="C00000"/>
                </a:solidFill>
              </a:rPr>
              <a:t>jupyter</a:t>
            </a:r>
            <a:r>
              <a:rPr lang="en-US" altLang="ko-KR" sz="1050" b="1" i="1" dirty="0">
                <a:solidFill>
                  <a:srgbClr val="C00000"/>
                </a:solidFill>
              </a:rPr>
              <a:t> </a:t>
            </a:r>
            <a:r>
              <a:rPr lang="ko-KR" altLang="en-US" sz="1050" b="1" i="1" dirty="0">
                <a:solidFill>
                  <a:srgbClr val="C00000"/>
                </a:solidFill>
              </a:rPr>
              <a:t>중 선택 가능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752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62401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EMR </a:t>
            </a:r>
            <a:r>
              <a:rPr lang="ko-KR" altLang="en-US" sz="2400" b="1" dirty="0">
                <a:solidFill>
                  <a:schemeClr val="tx1"/>
                </a:solidFill>
              </a:rPr>
              <a:t>개발도구 </a:t>
            </a:r>
            <a:r>
              <a:rPr lang="en-US" altLang="ko-KR" sz="2400" b="1" dirty="0">
                <a:solidFill>
                  <a:schemeClr val="tx1"/>
                </a:solidFill>
              </a:rPr>
              <a:t>- EMR notebook (</a:t>
            </a:r>
            <a:r>
              <a:rPr lang="en-US" altLang="ko-KR" sz="2400" b="1" dirty="0" err="1">
                <a:solidFill>
                  <a:schemeClr val="tx1"/>
                </a:solidFill>
              </a:rPr>
              <a:t>pyspark</a:t>
            </a:r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ko-KR" altLang="en-US" sz="2400" b="1" dirty="0">
                <a:solidFill>
                  <a:schemeClr val="tx1"/>
                </a:solidFill>
              </a:rPr>
              <a:t>사례</a:t>
            </a:r>
            <a:r>
              <a:rPr lang="en-US" altLang="ko-KR" sz="2400" b="1" dirty="0">
                <a:solidFill>
                  <a:schemeClr val="tx1"/>
                </a:solidFill>
              </a:rPr>
              <a:t>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4.6 EMR - </a:t>
            </a:r>
            <a:r>
              <a:rPr lang="ko-KR" altLang="en-US" sz="1100" b="1" dirty="0">
                <a:solidFill>
                  <a:schemeClr val="tx1"/>
                </a:solidFill>
              </a:rPr>
              <a:t>기타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42" y="974035"/>
            <a:ext cx="5990093" cy="52975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424549" y="1134604"/>
            <a:ext cx="3131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rgbClr val="C00000"/>
                </a:solidFill>
              </a:rPr>
              <a:t>Interactive</a:t>
            </a:r>
            <a:r>
              <a:rPr lang="ko-KR" altLang="en-US" sz="1200" b="1" i="1" dirty="0">
                <a:solidFill>
                  <a:srgbClr val="C00000"/>
                </a:solidFill>
              </a:rPr>
              <a:t>한 </a:t>
            </a:r>
            <a:r>
              <a:rPr lang="en-US" altLang="ko-KR" sz="1200" b="1" i="1" dirty="0" err="1">
                <a:solidFill>
                  <a:srgbClr val="C00000"/>
                </a:solidFill>
              </a:rPr>
              <a:t>pyspark</a:t>
            </a:r>
            <a:r>
              <a:rPr lang="en-US" altLang="ko-KR" sz="1200" b="1" i="1" dirty="0">
                <a:solidFill>
                  <a:srgbClr val="C00000"/>
                </a:solidFill>
              </a:rPr>
              <a:t> </a:t>
            </a:r>
            <a:r>
              <a:rPr lang="ko-KR" altLang="en-US" sz="1200" b="1" i="1" dirty="0">
                <a:solidFill>
                  <a:srgbClr val="C00000"/>
                </a:solidFill>
              </a:rPr>
              <a:t>프로그램 개발 가능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24549" y="2976657"/>
            <a:ext cx="2348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i="1" dirty="0">
                <a:solidFill>
                  <a:srgbClr val="C00000"/>
                </a:solidFill>
              </a:rPr>
              <a:t>실행 후 </a:t>
            </a:r>
            <a:r>
              <a:rPr lang="en-US" altLang="ko-KR" sz="1200" b="1" i="1" dirty="0">
                <a:solidFill>
                  <a:srgbClr val="C00000"/>
                </a:solidFill>
              </a:rPr>
              <a:t>Spark Job monitoring</a:t>
            </a:r>
            <a:endParaRPr lang="ko-KR" altLang="en-US" sz="1200" b="1" i="1" dirty="0">
              <a:solidFill>
                <a:srgbClr val="C0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24549" y="5564144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i="1" dirty="0">
                <a:solidFill>
                  <a:srgbClr val="C00000"/>
                </a:solidFill>
              </a:rPr>
              <a:t>수행 결과 즉시 조회 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0080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7" y="231775"/>
            <a:ext cx="762401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EMR </a:t>
            </a:r>
            <a:r>
              <a:rPr lang="ko-KR" altLang="en-US" sz="2400" b="1" dirty="0">
                <a:solidFill>
                  <a:schemeClr val="tx1"/>
                </a:solidFill>
              </a:rPr>
              <a:t>개발도구 </a:t>
            </a:r>
            <a:r>
              <a:rPr lang="en-US" altLang="ko-KR" sz="2400" b="1" dirty="0">
                <a:solidFill>
                  <a:schemeClr val="tx1"/>
                </a:solidFill>
              </a:rPr>
              <a:t>– Spark History Server </a:t>
            </a:r>
            <a:r>
              <a:rPr lang="ko-KR" altLang="en-US" sz="2400" b="1" dirty="0">
                <a:solidFill>
                  <a:schemeClr val="tx1"/>
                </a:solidFill>
              </a:rPr>
              <a:t>사례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4.6 EMR - </a:t>
            </a:r>
            <a:r>
              <a:rPr lang="ko-KR" altLang="en-US" sz="1100" b="1" dirty="0">
                <a:solidFill>
                  <a:schemeClr val="tx1"/>
                </a:solidFill>
              </a:rPr>
              <a:t>기타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93" y="933335"/>
            <a:ext cx="4955557" cy="28879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93" y="3979514"/>
            <a:ext cx="5016775" cy="24930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163" y="1026649"/>
            <a:ext cx="3525658" cy="51403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22175" y="1325657"/>
            <a:ext cx="2351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i="1" dirty="0">
                <a:solidFill>
                  <a:srgbClr val="C00000"/>
                </a:solidFill>
              </a:rPr>
              <a:t>수행 프로그램의 </a:t>
            </a:r>
            <a:r>
              <a:rPr lang="en-US" altLang="ko-KR" sz="1200" b="1" i="1" dirty="0">
                <a:solidFill>
                  <a:srgbClr val="C00000"/>
                </a:solidFill>
              </a:rPr>
              <a:t>Job </a:t>
            </a:r>
            <a:r>
              <a:rPr lang="ko-KR" altLang="en-US" sz="1200" b="1" i="1" dirty="0">
                <a:solidFill>
                  <a:srgbClr val="C00000"/>
                </a:solidFill>
              </a:rPr>
              <a:t>성능 확인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22175" y="4438677"/>
            <a:ext cx="1885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rgbClr val="C00000"/>
                </a:solidFill>
              </a:rPr>
              <a:t>Stage </a:t>
            </a:r>
            <a:r>
              <a:rPr lang="ko-KR" altLang="en-US" sz="1200" b="1" i="1" dirty="0">
                <a:solidFill>
                  <a:srgbClr val="C00000"/>
                </a:solidFill>
              </a:rPr>
              <a:t>별 작업 균형 확인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505575" y="1324800"/>
            <a:ext cx="1681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i="1" dirty="0">
                <a:solidFill>
                  <a:srgbClr val="C00000"/>
                </a:solidFill>
              </a:rPr>
              <a:t>Spark </a:t>
            </a:r>
            <a:r>
              <a:rPr lang="ko-KR" altLang="en-US" sz="1200" b="1" i="1" dirty="0">
                <a:solidFill>
                  <a:srgbClr val="C00000"/>
                </a:solidFill>
              </a:rPr>
              <a:t>실행 계획 확인</a:t>
            </a:r>
          </a:p>
        </p:txBody>
      </p:sp>
    </p:spTree>
    <p:extLst>
      <p:ext uri="{BB962C8B-B14F-4D97-AF65-F5344CB8AC3E}">
        <p14:creationId xmlns:p14="http://schemas.microsoft.com/office/powerpoint/2010/main" val="3274022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4" b="5844"/>
          <a:stretch/>
        </p:blipFill>
        <p:spPr>
          <a:xfrm>
            <a:off x="507999" y="1104900"/>
            <a:ext cx="11176001" cy="5181600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537193" y="775114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515937" y="231775"/>
            <a:ext cx="7624015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Data Lakehouse (lake + warehouse)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4.6 EMR - </a:t>
            </a:r>
            <a:r>
              <a:rPr lang="ko-KR" altLang="en-US" sz="1100" b="1" dirty="0">
                <a:solidFill>
                  <a:schemeClr val="tx1"/>
                </a:solidFill>
              </a:rPr>
              <a:t>기타</a:t>
            </a:r>
          </a:p>
        </p:txBody>
      </p:sp>
    </p:spTree>
    <p:extLst>
      <p:ext uri="{BB962C8B-B14F-4D97-AF65-F5344CB8AC3E}">
        <p14:creationId xmlns:p14="http://schemas.microsoft.com/office/powerpoint/2010/main" val="4278043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처리 1">
            <a:extLst>
              <a:ext uri="{FF2B5EF4-FFF2-40B4-BE49-F238E27FC236}">
                <a16:creationId xmlns:a16="http://schemas.microsoft.com/office/drawing/2014/main" id="{86DD610F-0EB5-9734-037B-A96655DCF196}"/>
              </a:ext>
            </a:extLst>
          </p:cNvPr>
          <p:cNvSpPr/>
          <p:nvPr/>
        </p:nvSpPr>
        <p:spPr>
          <a:xfrm>
            <a:off x="525463" y="1616431"/>
            <a:ext cx="11150600" cy="4873269"/>
          </a:xfrm>
          <a:prstGeom prst="flowChartProcess">
            <a:avLst/>
          </a:prstGeom>
          <a:solidFill>
            <a:srgbClr val="222E3D"/>
          </a:solidFill>
          <a:ln>
            <a:solidFill>
              <a:srgbClr val="222E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2.1 AWS S3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5463" y="924103"/>
            <a:ext cx="1115060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AWS</a:t>
            </a:r>
            <a:r>
              <a:rPr lang="ko-KR" altLang="en-US" sz="2000" b="1" dirty="0">
                <a:solidFill>
                  <a:schemeClr val="tx1"/>
                </a:solidFill>
              </a:rPr>
              <a:t> </a:t>
            </a:r>
            <a:r>
              <a:rPr lang="en-US" altLang="ko-KR" sz="2000" b="1" dirty="0">
                <a:solidFill>
                  <a:schemeClr val="tx1"/>
                </a:solidFill>
              </a:rPr>
              <a:t>S3</a:t>
            </a:r>
            <a:r>
              <a:rPr lang="ko-KR" altLang="en-US" sz="2000" b="1" dirty="0">
                <a:solidFill>
                  <a:schemeClr val="tx1"/>
                </a:solidFill>
              </a:rPr>
              <a:t>는 데이터를 저장하고 관리하는 스토리지 서비스이다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E83D28-2F35-C572-7007-C006BFF0E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250" y="1988402"/>
            <a:ext cx="5667027" cy="412932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78FB9EC-9445-98DC-88C2-6474913CFAF2}"/>
              </a:ext>
            </a:extLst>
          </p:cNvPr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2. AWS S3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79A98DD-ED6C-E229-D6F1-458CD564E1D2}"/>
              </a:ext>
            </a:extLst>
          </p:cNvPr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180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400" b="1" dirty="0">
                <a:solidFill>
                  <a:schemeClr val="tx1"/>
                </a:solidFill>
              </a:rPr>
              <a:t>잠깐</a:t>
            </a:r>
            <a:r>
              <a:rPr lang="en-US" altLang="ko-KR" sz="2400" b="1" dirty="0">
                <a:solidFill>
                  <a:schemeClr val="tx1"/>
                </a:solidFill>
              </a:rPr>
              <a:t>&gt; AWS S3 </a:t>
            </a:r>
            <a:r>
              <a:rPr lang="ko-KR" altLang="en-US" sz="2400" b="1" dirty="0">
                <a:solidFill>
                  <a:schemeClr val="tx1"/>
                </a:solidFill>
              </a:rPr>
              <a:t>요금체계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25463" y="924103"/>
            <a:ext cx="1115060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CC1E9DC-3733-DAD1-39B5-4445A2654EBD}"/>
              </a:ext>
            </a:extLst>
          </p:cNvPr>
          <p:cNvSpPr/>
          <p:nvPr/>
        </p:nvSpPr>
        <p:spPr>
          <a:xfrm>
            <a:off x="525463" y="924103"/>
            <a:ext cx="1115060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AWS S3 </a:t>
            </a:r>
            <a:r>
              <a:rPr lang="ko-KR" altLang="en-US" sz="2000" b="1" dirty="0">
                <a:solidFill>
                  <a:schemeClr val="tx1"/>
                </a:solidFill>
              </a:rPr>
              <a:t>의 요금은 종량제로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사용한 만큼 지불하는 방식이다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90C6DC-DAF1-AEA8-5976-966CA7A4637A}"/>
              </a:ext>
            </a:extLst>
          </p:cNvPr>
          <p:cNvGrpSpPr/>
          <p:nvPr/>
        </p:nvGrpSpPr>
        <p:grpSpPr>
          <a:xfrm>
            <a:off x="1203118" y="1937481"/>
            <a:ext cx="9954211" cy="4446754"/>
            <a:chOff x="1360865" y="2105929"/>
            <a:chExt cx="9954211" cy="4446754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89B543DB-8C57-48D5-5348-A28AC0C2F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452638">
              <a:off x="4131647" y="5103595"/>
              <a:ext cx="1156228" cy="1121631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A051F72-55A6-01DA-D5F8-23AD50D637BA}"/>
                </a:ext>
              </a:extLst>
            </p:cNvPr>
            <p:cNvSpPr/>
            <p:nvPr/>
          </p:nvSpPr>
          <p:spPr>
            <a:xfrm>
              <a:off x="7924800" y="2454445"/>
              <a:ext cx="152400" cy="147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endParaRPr lang="ko-KR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FECC03E-E20F-E556-82FB-8D6B12E9A693}"/>
                </a:ext>
              </a:extLst>
            </p:cNvPr>
            <p:cNvGrpSpPr/>
            <p:nvPr/>
          </p:nvGrpSpPr>
          <p:grpSpPr>
            <a:xfrm>
              <a:off x="1360865" y="4257104"/>
              <a:ext cx="1445857" cy="1639160"/>
              <a:chOff x="1445694" y="4389430"/>
              <a:chExt cx="1445857" cy="1639160"/>
            </a:xfrm>
          </p:grpSpPr>
          <p:pic>
            <p:nvPicPr>
              <p:cNvPr id="1026" name="Picture 2" descr="Byteline - AWS S3 Integration">
                <a:extLst>
                  <a:ext uri="{FF2B5EF4-FFF2-40B4-BE49-F238E27FC236}">
                    <a16:creationId xmlns:a16="http://schemas.microsoft.com/office/drawing/2014/main" id="{9048E739-6CFE-F274-0407-479A7AF2AA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7962" y="4389430"/>
                <a:ext cx="1263589" cy="12635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A9444C55-1793-0AB9-318E-10ECD802EF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452638">
                <a:off x="1428396" y="4889660"/>
                <a:ext cx="1156228" cy="1121631"/>
              </a:xfrm>
              <a:prstGeom prst="rect">
                <a:avLst/>
              </a:prstGeom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8F211F0-529D-FC21-DA0B-3C7BF839DBCB}"/>
                </a:ext>
              </a:extLst>
            </p:cNvPr>
            <p:cNvGrpSpPr/>
            <p:nvPr/>
          </p:nvGrpSpPr>
          <p:grpSpPr>
            <a:xfrm>
              <a:off x="6946958" y="2105929"/>
              <a:ext cx="4368118" cy="4446754"/>
              <a:chOff x="7200958" y="2084942"/>
              <a:chExt cx="4368118" cy="4446754"/>
            </a:xfrm>
          </p:grpSpPr>
          <p:pic>
            <p:nvPicPr>
              <p:cNvPr id="9" name="Picture 2" descr="Byteline - AWS S3 Integration">
                <a:extLst>
                  <a:ext uri="{FF2B5EF4-FFF2-40B4-BE49-F238E27FC236}">
                    <a16:creationId xmlns:a16="http://schemas.microsoft.com/office/drawing/2014/main" id="{7BFA0DC4-479B-BBB7-E9D9-5A8491BD3B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01000" y="2084942"/>
                <a:ext cx="3568076" cy="3568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그림 24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1F14881D-ED69-BAEC-9331-ED9904BA3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0958" y="3509370"/>
                <a:ext cx="3161248" cy="3022326"/>
              </a:xfrm>
              <a:prstGeom prst="rect">
                <a:avLst/>
              </a:prstGeom>
            </p:spPr>
          </p:pic>
        </p:grpSp>
        <p:pic>
          <p:nvPicPr>
            <p:cNvPr id="10" name="Picture 2" descr="Byteline - AWS S3 Integration">
              <a:extLst>
                <a:ext uri="{FF2B5EF4-FFF2-40B4-BE49-F238E27FC236}">
                  <a16:creationId xmlns:a16="http://schemas.microsoft.com/office/drawing/2014/main" id="{10BE705F-6E4E-0123-58C4-A5EBB4F914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0966" y="3483375"/>
              <a:ext cx="2015895" cy="2015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71480E3F-518D-E61F-A1FF-4CB7E0D65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27542">
              <a:off x="4538212" y="5119207"/>
              <a:ext cx="1156228" cy="1121631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90C6BEA-1BB9-F932-EEA4-D309E5679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6588">
              <a:off x="4378787" y="4722769"/>
              <a:ext cx="1274889" cy="1210214"/>
            </a:xfrm>
            <a:prstGeom prst="rect">
              <a:avLst/>
            </a:prstGeom>
          </p:spPr>
        </p:pic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8B306EB-00A9-3005-3413-5153A5C412B4}"/>
              </a:ext>
            </a:extLst>
          </p:cNvPr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725726-E945-B1B7-C634-26699DCF0BE6}"/>
              </a:ext>
            </a:extLst>
          </p:cNvPr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2. AWS S3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084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15938" y="231775"/>
            <a:ext cx="5040312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>
                <a:solidFill>
                  <a:schemeClr val="tx1"/>
                </a:solidFill>
              </a:rPr>
              <a:t>2.1 AWS S3 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5463" y="924103"/>
            <a:ext cx="11150600" cy="495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S3</a:t>
            </a:r>
            <a:r>
              <a:rPr lang="ko-KR" altLang="en-US" sz="2000" b="1" dirty="0">
                <a:solidFill>
                  <a:schemeClr val="tx1"/>
                </a:solidFill>
              </a:rPr>
              <a:t>는 데이터 형식에 관계없이 무제한으로 저장이 가능하며 요금이 저렴한 스토리지 서비스이다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5463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S3 </a:t>
            </a:r>
            <a:r>
              <a:rPr lang="ko-KR" altLang="en-US" sz="1400" b="1" dirty="0">
                <a:solidFill>
                  <a:schemeClr val="tx1"/>
                </a:solidFill>
              </a:rPr>
              <a:t>데이터 저장 예시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F7809BB-A083-908C-3F5B-897C2764146B}"/>
              </a:ext>
            </a:extLst>
          </p:cNvPr>
          <p:cNvSpPr/>
          <p:nvPr/>
        </p:nvSpPr>
        <p:spPr>
          <a:xfrm>
            <a:off x="6626225" y="1616431"/>
            <a:ext cx="5040312" cy="4056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S3 </a:t>
            </a:r>
            <a:r>
              <a:rPr lang="ko-KR" altLang="en-US" sz="1400" b="1" dirty="0">
                <a:solidFill>
                  <a:schemeClr val="tx1"/>
                </a:solidFill>
              </a:rPr>
              <a:t>스토리지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요금 예시 </a:t>
            </a:r>
          </a:p>
        </p:txBody>
      </p:sp>
      <p:graphicFrame>
        <p:nvGraphicFramePr>
          <p:cNvPr id="9" name="표 13">
            <a:extLst>
              <a:ext uri="{FF2B5EF4-FFF2-40B4-BE49-F238E27FC236}">
                <a16:creationId xmlns:a16="http://schemas.microsoft.com/office/drawing/2014/main" id="{765A7A8A-97E5-5AE0-9BAD-A50BB4C9520A}"/>
              </a:ext>
            </a:extLst>
          </p:cNvPr>
          <p:cNvGraphicFramePr>
            <a:graphicFrameLocks noGrp="1"/>
          </p:cNvGraphicFramePr>
          <p:nvPr/>
        </p:nvGraphicFramePr>
        <p:xfrm>
          <a:off x="6981922" y="2955220"/>
          <a:ext cx="4328917" cy="2460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8451">
                  <a:extLst>
                    <a:ext uri="{9D8B030D-6E8A-4147-A177-3AD203B41FA5}">
                      <a16:colId xmlns:a16="http://schemas.microsoft.com/office/drawing/2014/main" val="2806147713"/>
                    </a:ext>
                  </a:extLst>
                </a:gridCol>
                <a:gridCol w="2630466">
                  <a:extLst>
                    <a:ext uri="{9D8B030D-6E8A-4147-A177-3AD203B41FA5}">
                      <a16:colId xmlns:a16="http://schemas.microsoft.com/office/drawing/2014/main" val="3832247067"/>
                    </a:ext>
                  </a:extLst>
                </a:gridCol>
              </a:tblGrid>
              <a:tr h="1834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S3-standard</a:t>
                      </a:r>
                      <a:endParaRPr lang="ko-KR" altLang="en-US" sz="13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Storage</a:t>
                      </a:r>
                      <a:r>
                        <a:rPr lang="ko-KR" altLang="en-US" sz="13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 요금 </a:t>
                      </a:r>
                      <a:r>
                        <a:rPr lang="en-US" altLang="ko-KR" sz="13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3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월별</a:t>
                      </a:r>
                      <a:r>
                        <a:rPr lang="en-US" altLang="ko-KR" sz="1300" b="1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)</a:t>
                      </a:r>
                      <a:endParaRPr lang="ko-KR" altLang="en-US" sz="1300" b="1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654829"/>
                  </a:ext>
                </a:extLst>
              </a:tr>
              <a:tr h="723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처음 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50TB/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/>
                        <a:t>GB</a:t>
                      </a:r>
                      <a:r>
                        <a:rPr lang="ko-KR" altLang="en-US" sz="1200" dirty="0"/>
                        <a:t>당 </a:t>
                      </a:r>
                      <a:r>
                        <a:rPr lang="en-US" altLang="ko-KR" sz="1200" dirty="0"/>
                        <a:t>0.025 USD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553201"/>
                  </a:ext>
                </a:extLst>
              </a:tr>
              <a:tr h="723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다음 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450TB/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endParaRPr lang="en-US" altLang="ko-KR" sz="12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/>
                        <a:t>GB</a:t>
                      </a:r>
                      <a:r>
                        <a:rPr lang="ko-KR" altLang="en-US" sz="1200" dirty="0"/>
                        <a:t>당 </a:t>
                      </a:r>
                      <a:r>
                        <a:rPr lang="en-US" altLang="ko-KR" sz="1200" dirty="0"/>
                        <a:t>0.024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USD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6050771"/>
                  </a:ext>
                </a:extLst>
              </a:tr>
              <a:tr h="7236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500TB 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초과</a:t>
                      </a:r>
                      <a:r>
                        <a:rPr lang="en-US" altLang="ko-KR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월</a:t>
                      </a:r>
                      <a:endParaRPr lang="en-US" altLang="ko-KR" sz="1200" b="1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200" dirty="0"/>
                        <a:t>GB</a:t>
                      </a:r>
                      <a:r>
                        <a:rPr lang="ko-KR" altLang="en-US" sz="1200" dirty="0"/>
                        <a:t>당 </a:t>
                      </a:r>
                      <a:r>
                        <a:rPr lang="en-US" altLang="ko-KR" sz="1200" dirty="0"/>
                        <a:t>0.023 USD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25096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33962A-5140-9FAB-B89B-90DB2FB390A5}"/>
              </a:ext>
            </a:extLst>
          </p:cNvPr>
          <p:cNvSpPr txBox="1"/>
          <p:nvPr/>
        </p:nvSpPr>
        <p:spPr>
          <a:xfrm>
            <a:off x="6635750" y="2563827"/>
            <a:ext cx="504031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300" dirty="0"/>
              <a:t>아시아 태평양 </a:t>
            </a:r>
            <a:r>
              <a:rPr lang="en-US" altLang="ko-KR" sz="1300" dirty="0"/>
              <a:t>(</a:t>
            </a:r>
            <a:r>
              <a:rPr lang="ko-KR" altLang="en-US" sz="1300" dirty="0"/>
              <a:t>서울</a:t>
            </a:r>
            <a:r>
              <a:rPr lang="en-US" altLang="ko-KR" sz="1300" dirty="0"/>
              <a:t>) </a:t>
            </a:r>
            <a:r>
              <a:rPr lang="ko-KR" altLang="en-US" sz="1300" dirty="0"/>
              <a:t>기준  </a:t>
            </a:r>
            <a:endParaRPr lang="en-US" altLang="ko-KR" sz="13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C786086-C236-ED81-A955-A081B818D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4"/>
          <a:stretch/>
        </p:blipFill>
        <p:spPr>
          <a:xfrm>
            <a:off x="525601" y="2563827"/>
            <a:ext cx="5040174" cy="3243207"/>
          </a:xfrm>
          <a:prstGeom prst="rect">
            <a:avLst/>
          </a:prstGeom>
        </p:spPr>
      </p:pic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D3DF411E-20BB-ED7A-6C5B-BB8398C2B41A}"/>
              </a:ext>
            </a:extLst>
          </p:cNvPr>
          <p:cNvSpPr/>
          <p:nvPr/>
        </p:nvSpPr>
        <p:spPr>
          <a:xfrm flipH="1">
            <a:off x="4907280" y="3926658"/>
            <a:ext cx="92710" cy="517274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E8048A41-66DC-3BE5-5FFA-7BDBC49EF2BE}"/>
              </a:ext>
            </a:extLst>
          </p:cNvPr>
          <p:cNvSpPr/>
          <p:nvPr/>
        </p:nvSpPr>
        <p:spPr>
          <a:xfrm flipH="1" flipV="1">
            <a:off x="4907280" y="5766062"/>
            <a:ext cx="92710" cy="167835"/>
          </a:xfrm>
          <a:prstGeom prst="rt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E6AE67-A4AA-5F56-037B-93AEC7B7A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499" t="57925"/>
          <a:stretch/>
        </p:blipFill>
        <p:spPr>
          <a:xfrm>
            <a:off x="4990465" y="3936182"/>
            <a:ext cx="1013458" cy="2007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2E0594C-AFF1-0E0D-8E02-30881BCEE379}"/>
              </a:ext>
            </a:extLst>
          </p:cNvPr>
          <p:cNvCxnSpPr/>
          <p:nvPr/>
        </p:nvCxnSpPr>
        <p:spPr>
          <a:xfrm>
            <a:off x="537193" y="765175"/>
            <a:ext cx="1113887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4D44DAA-F2E6-0091-1102-3F056387801C}"/>
              </a:ext>
            </a:extLst>
          </p:cNvPr>
          <p:cNvSpPr/>
          <p:nvPr/>
        </p:nvSpPr>
        <p:spPr>
          <a:xfrm>
            <a:off x="8886825" y="404812"/>
            <a:ext cx="2789238" cy="3222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b="1" dirty="0">
                <a:solidFill>
                  <a:schemeClr val="tx1"/>
                </a:solidFill>
              </a:rPr>
              <a:t>2. AWS S3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772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t"/>
      <a:lstStyle>
        <a:defPPr>
          <a:lnSpc>
            <a:spcPct val="150000"/>
          </a:lnSpc>
          <a:defRPr sz="1200" b="1" dirty="0" smtClean="0">
            <a:solidFill>
              <a:schemeClr val="tx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16694</TotalTime>
  <Words>10992</Words>
  <Application>Microsoft Office PowerPoint</Application>
  <PresentationFormat>와이드스크린</PresentationFormat>
  <Paragraphs>1657</Paragraphs>
  <Slides>69</Slides>
  <Notes>58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8" baseType="lpstr">
      <vt:lpstr>D2Coding</vt:lpstr>
      <vt:lpstr>Arial</vt:lpstr>
      <vt:lpstr>Arial Black</vt:lpstr>
      <vt:lpstr>Cambria Math</vt:lpstr>
      <vt:lpstr>Consolas</vt:lpstr>
      <vt:lpstr>Times New Roman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ridgee</dc:creator>
  <cp:lastModifiedBy>문 지현</cp:lastModifiedBy>
  <cp:revision>389</cp:revision>
  <dcterms:created xsi:type="dcterms:W3CDTF">2022-08-08T00:38:12Z</dcterms:created>
  <dcterms:modified xsi:type="dcterms:W3CDTF">2022-09-13T01:05:46Z</dcterms:modified>
</cp:coreProperties>
</file>